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fernandopalominocobo/demystifying-visual-transformers-with-pytorch-understanding-multihead-attention-part-3-3-d22e81a1cb16"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8eae7fb4c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8eae7fb4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877438d8c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877438d8c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877438d8c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877438d8c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8d00b735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8d00b735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8d00b7352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8d00b7352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8d00b7352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8d00b7352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8d00b7352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8d00b7352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8d00b7352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8d00b7352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8d00b7352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8d00b7352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877438d8c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877438d8c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https://huggingface.co/blog/bert-101</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8e77f89303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8e77f89303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https://medium.com/@harsh.vardhan7695/a-comprehensive-guide-to-word-embeddings-in-nlp-ee3f9e4663ed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8eae7fb4c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8eae7fb4c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8d00b7352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8d00b7352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843d44b17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843d44b17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8e31beb7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8e31beb7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8e31beb7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8e31beb7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8e31beb71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8e31beb71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8e31beb7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8e31beb7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8e31beb7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8e31beb7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8d00b7352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8d00b7352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8d00b7352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8d00b7352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8d00b7352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8d00b7352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8eae7fb4c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8eae7fb4c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8d00b7352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8d00b7352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8e31beb71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8e31beb71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8e31beb71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8e31beb71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https://sougaaat.medium.com/end-to-end-implementation-of-a-rag-pipeline-using-langchain-v0-3-8691690368a3</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8e31beb71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8e31beb71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https://blog.futuresmart.ai/master-rag-with-langchain-a-practical-guide</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8e31beb71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8e31beb71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https://medium.com/@pinaki.brahma/create-your-first-rag-pipeline-using-langchain-a-handholding-tutorial-for-beginners-0310af4de20c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8eae7fb4c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8eae7fb4c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8eae7fb4c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8eae7fb4c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8d00b7352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8d00b7352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d00b7352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8d00b7352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8e77f8930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8e77f8930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8e77f8930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8e77f8930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8eae7fb4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8eae7fb4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8d00b735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d00b735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8e77f89303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8e77f89303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8d00b7352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8d00b7352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8e77f8930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8e77f8930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8e77f8930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8e77f8930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8d00b7352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8d00b7352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8e77f8930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8e77f8930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8e77f8930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8e77f8930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8e77f8930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8e77f8930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8d00b7352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8d00b7352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8e77f89303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8e77f89303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8eae7fb4c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8eae7fb4c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8e77f89303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8e77f89303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https://medium.com/@harsh.vardhan7695/a-comprehensive-guide-to-word-embeddings-in-nlp-ee3f9e4663ed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8e77f89303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8e77f89303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8e77f89303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8e77f89303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8e77f89303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8e77f89303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8e77f89303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8e77f89303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8e77f89303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8e77f89303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https://medium.com/@harsh.vardhan7695/a-comprehensive-guide-to-word-embeddings-in-nlp-ee3f9e4663ed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8d00b7352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8d00b7352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8e77f89303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8e77f89303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8e77f89303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8e77f89303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8e77f89303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8e77f89303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https://www.datacamp.com/tutorial/how-transformers-work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8d19fad1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8d19fad1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8e77f89303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8e77f89303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8e77f89303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8e77f89303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8e77f89303_3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8e77f89303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eae7fb4c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8eae7fb4c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8e77f89303_3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8e77f89303_3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8eae7fb4c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8eae7fb4c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8eae7fb4c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8eae7fb4c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8e77f89303_3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8e77f89303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8e77f89303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8e77f89303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8e77f89303_3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8e77f89303_3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https://medium.com/@fernandopalominocobo/demystifying-visual-transformers-with-pytorch-understanding-multihead-attention-part-3-3-d22e81a1cb16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https://aiml.com/what-is-multi-head-attention-and-how-does-it-improve-model-performance-over-single-attention-head/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8e77f89303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8e77f89303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8e77f89303_3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8e77f89303_3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8e77f89303_3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8e77f89303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8eae7fb4c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8eae7fb4c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eae7fb4c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8eae7fb4c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8e77f89303_3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8e77f89303_3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8eae7fb4c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8eae7fb4c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8eae7fb4c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8eae7fb4c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8e77f89303_3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8e77f89303_3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8e77f89303_3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8e77f89303_3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8e77f89303_3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8e77f89303_3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8e77f89303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8e77f89303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eae7fb4c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8eae7fb4c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8eae7fb4c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8eae7fb4c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8e77f89303_3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8e77f89303_3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8eae7fb4c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8eae7fb4c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8e77f89303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8e77f89303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https://www.datacamp.com/tutorial/how-transformers-work</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8e77f89303_3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8e77f89303_3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8e77f89303_3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8e77f89303_3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8e77f89303_3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8e77f89303_3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8eae7fb4c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8eae7fb4c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8e77f89303_3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8e77f89303_3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8e77f89303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8e77f89303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8e77f89303_3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8e77f89303_3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https://www.datacamp.com/tutorial/how-transformers-work</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8e77f89303_3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8e77f89303_3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8e77f89303_3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8e77f89303_3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8d00b7352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8d00b7352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877438d8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877438d8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877438d8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877438d8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877438d8c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877438d8c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877438d8c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877438d8c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877438d8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877438d8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877438d8c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877438d8c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8e77f89303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8e77f89303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877438d8c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877438d8c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877438d8c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877438d8c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877438d8c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877438d8c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877438d8c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877438d8c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877438d8c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877438d8c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877438d8c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877438d8c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877438d8c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877438d8c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877438d8c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877438d8c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https://towardsdatascience.com/a-complete-guide-to-bert-with-code-9f87602e4a11/</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877438d8c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877438d8c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877438d8c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877438d8c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8e77f89303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8e77f89303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877438d8c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877438d8c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877438d8c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877438d8c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877438d8c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877438d8c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https://medium.com/@shaikhrayyan123/a-comprehensive-guide-to-understanding-bert-from-beginners-to-advanced-2379699e2b51</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877438d8c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877438d8c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877438d8c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877438d8c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877438d8c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877438d8c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877438d8c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877438d8c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877438d8c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877438d8c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877438d8c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877438d8c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877438d8c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877438d8c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www.youtube.com/watch?v=sVcwVQRHIc8"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Understanding BERT: From Basics to Depth</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GloVe (Global Vectors for Word Representation)</a:t>
            </a:r>
            <a:endParaRPr/>
          </a:p>
          <a:p>
            <a:pPr indent="0" lvl="0" marL="0" rtl="0" algn="l">
              <a:spcBef>
                <a:spcPts val="0"/>
              </a:spcBef>
              <a:spcAft>
                <a:spcPts val="0"/>
              </a:spcAft>
              <a:buNone/>
            </a:pPr>
            <a:r>
              <a:t/>
            </a:r>
            <a:endParaRPr/>
          </a:p>
        </p:txBody>
      </p:sp>
      <p:sp>
        <p:nvSpPr>
          <p:cNvPr id="116" name="Google Shape;116;p22"/>
          <p:cNvSpPr txBox="1"/>
          <p:nvPr>
            <p:ph idx="1" type="body"/>
          </p:nvPr>
        </p:nvSpPr>
        <p:spPr>
          <a:xfrm>
            <a:off x="311700" y="1152475"/>
            <a:ext cx="8520600" cy="373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import gensim.downloader as api</a:t>
            </a:r>
            <a:endParaRPr/>
          </a:p>
          <a:p>
            <a:pPr indent="0" lvl="0" marL="0" rtl="0" algn="l">
              <a:spcBef>
                <a:spcPts val="1200"/>
              </a:spcBef>
              <a:spcAft>
                <a:spcPts val="0"/>
              </a:spcAft>
              <a:buNone/>
            </a:pPr>
            <a:r>
              <a:rPr lang="en"/>
              <a:t># Download pre-trained GloVe model (choose the size you need - 50, 100, 200, or 300 dimensions)</a:t>
            </a:r>
            <a:endParaRPr/>
          </a:p>
          <a:p>
            <a:pPr indent="0" lvl="0" marL="0" rtl="0" algn="l">
              <a:spcBef>
                <a:spcPts val="1200"/>
              </a:spcBef>
              <a:spcAft>
                <a:spcPts val="0"/>
              </a:spcAft>
              <a:buNone/>
            </a:pPr>
            <a:r>
              <a:rPr lang="en"/>
              <a:t>glove_vectors = api.load("glove-wiki-gigaword-100")  # Example: 100-dimensional GloVe</a:t>
            </a:r>
            <a:endParaRPr/>
          </a:p>
          <a:p>
            <a:pPr indent="0" lvl="0" marL="0" rtl="0" algn="l">
              <a:spcBef>
                <a:spcPts val="1200"/>
              </a:spcBef>
              <a:spcAft>
                <a:spcPts val="0"/>
              </a:spcAft>
              <a:buNone/>
            </a:pPr>
            <a:r>
              <a:rPr lang="en"/>
              <a:t># Get word vectors (embeddings)</a:t>
            </a:r>
            <a:endParaRPr/>
          </a:p>
          <a:p>
            <a:pPr indent="0" lvl="0" marL="0" rtl="0" algn="l">
              <a:spcBef>
                <a:spcPts val="1200"/>
              </a:spcBef>
              <a:spcAft>
                <a:spcPts val="0"/>
              </a:spcAft>
              <a:buNone/>
            </a:pPr>
            <a:r>
              <a:rPr lang="en"/>
              <a:t>word1 = "king"</a:t>
            </a:r>
            <a:endParaRPr/>
          </a:p>
          <a:p>
            <a:pPr indent="0" lvl="0" marL="0" rtl="0" algn="l">
              <a:spcBef>
                <a:spcPts val="1200"/>
              </a:spcBef>
              <a:spcAft>
                <a:spcPts val="0"/>
              </a:spcAft>
              <a:buNone/>
            </a:pPr>
            <a:r>
              <a:rPr lang="en"/>
              <a:t>word2 = "queen"</a:t>
            </a:r>
            <a:endParaRPr/>
          </a:p>
          <a:p>
            <a:pPr indent="0" lvl="0" marL="0" rtl="0" algn="l">
              <a:spcBef>
                <a:spcPts val="1200"/>
              </a:spcBef>
              <a:spcAft>
                <a:spcPts val="0"/>
              </a:spcAft>
              <a:buNone/>
            </a:pPr>
            <a:r>
              <a:rPr lang="en"/>
              <a:t>vector1 = glove_vectors[word1]</a:t>
            </a:r>
            <a:endParaRPr/>
          </a:p>
          <a:p>
            <a:pPr indent="0" lvl="0" marL="0" rtl="0" algn="l">
              <a:spcBef>
                <a:spcPts val="1200"/>
              </a:spcBef>
              <a:spcAft>
                <a:spcPts val="0"/>
              </a:spcAft>
              <a:buNone/>
            </a:pPr>
            <a:r>
              <a:rPr lang="en"/>
              <a:t>vector2 = glove_vectors[word2]</a:t>
            </a:r>
            <a:endParaRPr/>
          </a:p>
          <a:p>
            <a:pPr indent="0" lvl="0" marL="0" rtl="0" algn="l">
              <a:spcBef>
                <a:spcPts val="1200"/>
              </a:spcBef>
              <a:spcAft>
                <a:spcPts val="0"/>
              </a:spcAft>
              <a:buNone/>
            </a:pPr>
            <a:r>
              <a:rPr lang="en"/>
              <a:t># Compute cosine similarity between the two word vectors</a:t>
            </a:r>
            <a:endParaRPr/>
          </a:p>
          <a:p>
            <a:pPr indent="0" lvl="0" marL="0" rtl="0" algn="l">
              <a:spcBef>
                <a:spcPts val="1200"/>
              </a:spcBef>
              <a:spcAft>
                <a:spcPts val="0"/>
              </a:spcAft>
              <a:buNone/>
            </a:pPr>
            <a:r>
              <a:rPr lang="en"/>
              <a:t>similarity = glove_vectors.similarity(word1, word2)</a:t>
            </a:r>
            <a:endParaRPr/>
          </a:p>
          <a:p>
            <a:pPr indent="0" lvl="0" marL="0" rtl="0" algn="l">
              <a:spcBef>
                <a:spcPts val="1200"/>
              </a:spcBef>
              <a:spcAft>
                <a:spcPts val="0"/>
              </a:spcAft>
              <a:buNone/>
            </a:pPr>
            <a:r>
              <a:rPr lang="en"/>
              <a:t>print(f"Word vectors for '{word1}': {vector1}")</a:t>
            </a:r>
            <a:endParaRPr/>
          </a:p>
          <a:p>
            <a:pPr indent="0" lvl="0" marL="0" rtl="0" algn="l">
              <a:spcBef>
                <a:spcPts val="1200"/>
              </a:spcBef>
              <a:spcAft>
                <a:spcPts val="0"/>
              </a:spcAft>
              <a:buNone/>
            </a:pPr>
            <a:r>
              <a:rPr lang="en"/>
              <a:t>print(f"Word vectors for '{word2}': {vector2}")</a:t>
            </a:r>
            <a:endParaRPr/>
          </a:p>
          <a:p>
            <a:pPr indent="0" lvl="0" marL="0" rtl="0" algn="l">
              <a:spcBef>
                <a:spcPts val="1200"/>
              </a:spcBef>
              <a:spcAft>
                <a:spcPts val="1200"/>
              </a:spcAft>
              <a:buNone/>
            </a:pPr>
            <a:r>
              <a:rPr lang="en"/>
              <a:t>print(f"Cosine similarity between '{word1}' and '{word2}': {similarity}")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Positional Encodings: Navigating Sentence Structure</a:t>
            </a:r>
            <a:endParaRPr/>
          </a:p>
          <a:p>
            <a:pPr indent="0" lvl="0" marL="0" rtl="0" algn="l">
              <a:spcBef>
                <a:spcPts val="0"/>
              </a:spcBef>
              <a:spcAft>
                <a:spcPts val="0"/>
              </a:spcAft>
              <a:buNone/>
            </a:pPr>
            <a:r>
              <a:t/>
            </a:r>
            <a:endParaRPr/>
          </a:p>
        </p:txBody>
      </p:sp>
      <p:sp>
        <p:nvSpPr>
          <p:cNvPr id="673" name="Google Shape;673;p112"/>
          <p:cNvSpPr txBox="1"/>
          <p:nvPr>
            <p:ph idx="1" type="body"/>
          </p:nvPr>
        </p:nvSpPr>
        <p:spPr>
          <a:xfrm>
            <a:off x="179425" y="1152475"/>
            <a:ext cx="86529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Since BERT reads words in a bidirectional manner, it needs to know the position of each word in a sentence. Positional encodings are added to the embeddings to give BERT this spatial awareness. This way, BERT knows not just what words mean, but also where they belong in a sentence.</a:t>
            </a:r>
            <a:endParaRPr/>
          </a:p>
        </p:txBody>
      </p:sp>
      <p:sp>
        <p:nvSpPr>
          <p:cNvPr id="674" name="Google Shape;674;p112"/>
          <p:cNvSpPr txBox="1"/>
          <p:nvPr/>
        </p:nvSpPr>
        <p:spPr>
          <a:xfrm>
            <a:off x="7513400" y="2571750"/>
            <a:ext cx="1472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42424"/>
                </a:solidFill>
                <a:highlight>
                  <a:srgbClr val="FFFFFF"/>
                </a:highlight>
                <a:latin typeface="Georgia"/>
                <a:ea typeface="Georgia"/>
                <a:cs typeface="Georgia"/>
                <a:sym typeface="Georgia"/>
              </a:rPr>
              <a:t>Extracting Word Embeddings with Hugging Face Transformers</a:t>
            </a:r>
            <a:endParaRPr sz="1800">
              <a:solidFill>
                <a:schemeClr val="dk2"/>
              </a:solidFill>
            </a:endParaRPr>
          </a:p>
        </p:txBody>
      </p:sp>
      <p:sp>
        <p:nvSpPr>
          <p:cNvPr id="675" name="Google Shape;675;p112"/>
          <p:cNvSpPr txBox="1"/>
          <p:nvPr/>
        </p:nvSpPr>
        <p:spPr>
          <a:xfrm>
            <a:off x="179425" y="2601650"/>
            <a:ext cx="7064700" cy="23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transformers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BertTokenizer, BertModel</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torch</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tokenizer = BertTokenizer.from_pretrained(</a:t>
            </a:r>
            <a:r>
              <a:rPr lang="en" sz="1050">
                <a:solidFill>
                  <a:srgbClr val="C41A16"/>
                </a:solidFill>
                <a:highlight>
                  <a:srgbClr val="F9F9F9"/>
                </a:highlight>
                <a:latin typeface="Courier New"/>
                <a:ea typeface="Courier New"/>
                <a:cs typeface="Courier New"/>
                <a:sym typeface="Courier New"/>
              </a:rPr>
              <a:t>'bert-base-uncased'</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model = BertModel.from_pretrained(</a:t>
            </a:r>
            <a:r>
              <a:rPr lang="en" sz="1050">
                <a:solidFill>
                  <a:srgbClr val="C41A16"/>
                </a:solidFill>
                <a:highlight>
                  <a:srgbClr val="F9F9F9"/>
                </a:highlight>
                <a:latin typeface="Courier New"/>
                <a:ea typeface="Courier New"/>
                <a:cs typeface="Courier New"/>
                <a:sym typeface="Courier New"/>
              </a:rPr>
              <a:t>'bert-base-uncased'</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text = </a:t>
            </a:r>
            <a:r>
              <a:rPr lang="en" sz="1050">
                <a:solidFill>
                  <a:srgbClr val="C41A16"/>
                </a:solidFill>
                <a:highlight>
                  <a:srgbClr val="F9F9F9"/>
                </a:highlight>
                <a:latin typeface="Courier New"/>
                <a:ea typeface="Courier New"/>
                <a:cs typeface="Courier New"/>
                <a:sym typeface="Courier New"/>
              </a:rPr>
              <a:t>"BERT embeddings are fascinating."</a:t>
            </a:r>
            <a:endParaRPr sz="1050">
              <a:solidFill>
                <a:srgbClr val="C41A16"/>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inputs = tokenizer(text, return_tensors=</a:t>
            </a:r>
            <a:r>
              <a:rPr lang="en" sz="1050">
                <a:solidFill>
                  <a:srgbClr val="C41A16"/>
                </a:solidFill>
                <a:highlight>
                  <a:srgbClr val="F9F9F9"/>
                </a:highlight>
                <a:latin typeface="Courier New"/>
                <a:ea typeface="Courier New"/>
                <a:cs typeface="Courier New"/>
                <a:sym typeface="Courier New"/>
              </a:rPr>
              <a:t>'pt'</a:t>
            </a:r>
            <a:r>
              <a:rPr lang="en" sz="1050">
                <a:solidFill>
                  <a:srgbClr val="242424"/>
                </a:solidFill>
                <a:highlight>
                  <a:srgbClr val="F9F9F9"/>
                </a:highlight>
                <a:latin typeface="Courier New"/>
                <a:ea typeface="Courier New"/>
                <a:cs typeface="Courier New"/>
                <a:sym typeface="Courier New"/>
              </a:rPr>
              <a:t>, padding=</a:t>
            </a:r>
            <a:r>
              <a:rPr lang="en" sz="1050">
                <a:solidFill>
                  <a:srgbClr val="AA0D91"/>
                </a:solidFill>
                <a:highlight>
                  <a:srgbClr val="F9F9F9"/>
                </a:highlight>
                <a:latin typeface="Courier New"/>
                <a:ea typeface="Courier New"/>
                <a:cs typeface="Courier New"/>
                <a:sym typeface="Courier New"/>
              </a:rPr>
              <a:t>True</a:t>
            </a:r>
            <a:r>
              <a:rPr lang="en" sz="1050">
                <a:solidFill>
                  <a:srgbClr val="242424"/>
                </a:solidFill>
                <a:highlight>
                  <a:srgbClr val="F9F9F9"/>
                </a:highlight>
                <a:latin typeface="Courier New"/>
                <a:ea typeface="Courier New"/>
                <a:cs typeface="Courier New"/>
                <a:sym typeface="Courier New"/>
              </a:rPr>
              <a:t>, truncation=</a:t>
            </a:r>
            <a:r>
              <a:rPr lang="en" sz="1050">
                <a:solidFill>
                  <a:srgbClr val="AA0D91"/>
                </a:solidFill>
                <a:highlight>
                  <a:srgbClr val="F9F9F9"/>
                </a:highlight>
                <a:latin typeface="Courier New"/>
                <a:ea typeface="Courier New"/>
                <a:cs typeface="Courier New"/>
                <a:sym typeface="Courier New"/>
              </a:rPr>
              <a:t>True</a:t>
            </a:r>
            <a:r>
              <a:rPr lang="en" sz="1050">
                <a:solidFill>
                  <a:srgbClr val="242424"/>
                </a:solidFill>
                <a:highlight>
                  <a:srgbClr val="F9F9F9"/>
                </a:highlight>
                <a:latin typeface="Courier New"/>
                <a:ea typeface="Courier New"/>
                <a:cs typeface="Courier New"/>
                <a:sym typeface="Courier New"/>
              </a:rPr>
              <a:t>, add_special_tokens=</a:t>
            </a:r>
            <a:r>
              <a:rPr lang="en" sz="1050">
                <a:solidFill>
                  <a:srgbClr val="AA0D91"/>
                </a:solidFill>
                <a:highlight>
                  <a:srgbClr val="F9F9F9"/>
                </a:highlight>
                <a:latin typeface="Courier New"/>
                <a:ea typeface="Courier New"/>
                <a:cs typeface="Courier New"/>
                <a:sym typeface="Courier New"/>
              </a:rPr>
              <a:t>True</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outputs = model(**inputs)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word_embeddings = outputs.last_hidden_state</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(word_embeddings)</a:t>
            </a:r>
            <a:endParaRPr sz="1800">
              <a:solidFill>
                <a:schemeClr val="dk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1" name="Google Shape;681;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code shows how to extract word embeddings using Hugging Face Transformers. The model generates contextual embeddings for each word in the input text.</a:t>
            </a:r>
            <a:endParaRPr/>
          </a:p>
          <a:p>
            <a:pPr indent="0" lvl="0" marL="0" rtl="0" algn="l">
              <a:spcBef>
                <a:spcPts val="1200"/>
              </a:spcBef>
              <a:spcAft>
                <a:spcPts val="1200"/>
              </a:spcAft>
              <a:buNone/>
            </a:pPr>
            <a:r>
              <a:rPr lang="en"/>
              <a:t>BERT’s embeddings are like a language playground where words get their unique context-based identities. In the next chapter, we’ll explore advanced techniques for fine-tuning BERT and adapting it to various tasks. Keep learning and experimenting!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Objectives in Detail</a:t>
            </a:r>
            <a:endParaRPr/>
          </a:p>
        </p:txBody>
      </p:sp>
      <p:sp>
        <p:nvSpPr>
          <p:cNvPr id="687" name="Google Shape;687;p114"/>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MLM:</a:t>
            </a:r>
            <a:endParaRPr b="1"/>
          </a:p>
          <a:p>
            <a:pPr indent="0" lvl="0" marL="0" rtl="0" algn="l">
              <a:spcBef>
                <a:spcPts val="1200"/>
              </a:spcBef>
              <a:spcAft>
                <a:spcPts val="0"/>
              </a:spcAft>
              <a:buNone/>
            </a:pPr>
            <a:r>
              <a:rPr lang="en"/>
              <a:t>Mask 15% of words → predict them.</a:t>
            </a:r>
            <a:endParaRPr/>
          </a:p>
          <a:p>
            <a:pPr indent="0" lvl="0" marL="0" rtl="0" algn="l">
              <a:spcBef>
                <a:spcPts val="1200"/>
              </a:spcBef>
              <a:spcAft>
                <a:spcPts val="0"/>
              </a:spcAft>
              <a:buNone/>
            </a:pPr>
            <a:r>
              <a:rPr lang="en"/>
              <a:t>Why masking works better than left-to-right prediction.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NSP:</a:t>
            </a:r>
            <a:endParaRPr b="1"/>
          </a:p>
          <a:p>
            <a:pPr indent="0" lvl="0" marL="0" rtl="0" algn="l">
              <a:spcBef>
                <a:spcPts val="1200"/>
              </a:spcBef>
              <a:spcAft>
                <a:spcPts val="0"/>
              </a:spcAft>
              <a:buNone/>
            </a:pPr>
            <a:r>
              <a:rPr lang="en"/>
              <a:t>Given two sentences, predict if the second follows the first.</a:t>
            </a:r>
            <a:endParaRPr/>
          </a:p>
          <a:p>
            <a:pPr indent="0" lvl="0" marL="0" rtl="0" algn="l">
              <a:spcBef>
                <a:spcPts val="1200"/>
              </a:spcBef>
              <a:spcAft>
                <a:spcPts val="1200"/>
              </a:spcAft>
              <a:buNone/>
            </a:pPr>
            <a:r>
              <a:rPr lang="en"/>
              <a:t>Importance for sentence-level understanding (use example Q&amp;A pairs).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&amp; Input Representation</a:t>
            </a:r>
            <a:endParaRPr/>
          </a:p>
        </p:txBody>
      </p:sp>
      <p:sp>
        <p:nvSpPr>
          <p:cNvPr id="693" name="Google Shape;693;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WordPiece tokenization.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Special tokens: [CLS], [SEP], [PAD].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Embeddings: token embeddings + segment embeddings + positional embeddings.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Hands-on demo: Show how sentence → tokens → embeddings → input matrix.</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Architecture in Depth</a:t>
            </a:r>
            <a:endParaRPr/>
          </a:p>
        </p:txBody>
      </p:sp>
      <p:sp>
        <p:nvSpPr>
          <p:cNvPr id="699" name="Google Shape;699;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Points:</a:t>
            </a:r>
            <a:endParaRPr/>
          </a:p>
          <a:p>
            <a:pPr indent="0" lvl="0" marL="0" rtl="0" algn="l">
              <a:spcBef>
                <a:spcPts val="1200"/>
              </a:spcBef>
              <a:spcAft>
                <a:spcPts val="0"/>
              </a:spcAft>
              <a:buNone/>
            </a:pPr>
            <a:r>
              <a:rPr lang="en"/>
              <a:t>Layers (12 in BERT-base, 24 in BERT-large).</a:t>
            </a:r>
            <a:endParaRPr/>
          </a:p>
          <a:p>
            <a:pPr indent="0" lvl="0" marL="0" rtl="0" algn="l">
              <a:spcBef>
                <a:spcPts val="1200"/>
              </a:spcBef>
              <a:spcAft>
                <a:spcPts val="0"/>
              </a:spcAft>
              <a:buNone/>
            </a:pPr>
            <a:r>
              <a:rPr lang="en"/>
              <a:t>Hidden size (768 vs 1024).</a:t>
            </a:r>
            <a:endParaRPr/>
          </a:p>
          <a:p>
            <a:pPr indent="0" lvl="0" marL="0" rtl="0" algn="l">
              <a:spcBef>
                <a:spcPts val="1200"/>
              </a:spcBef>
              <a:spcAft>
                <a:spcPts val="0"/>
              </a:spcAft>
              <a:buNone/>
            </a:pPr>
            <a:r>
              <a:rPr lang="en"/>
              <a:t>Attention heads.</a:t>
            </a:r>
            <a:endParaRPr/>
          </a:p>
          <a:p>
            <a:pPr indent="0" lvl="0" marL="0" rtl="0" algn="l">
              <a:spcBef>
                <a:spcPts val="1200"/>
              </a:spcBef>
              <a:spcAft>
                <a:spcPts val="1200"/>
              </a:spcAft>
              <a:buNone/>
            </a:pPr>
            <a:r>
              <a:rPr lang="en"/>
              <a:t>Visualization: Show how input flows through stacked encoders.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Fine-Tuning BERT</a:t>
            </a:r>
            <a:endParaRPr/>
          </a:p>
        </p:txBody>
      </p:sp>
      <p:sp>
        <p:nvSpPr>
          <p:cNvPr id="705" name="Google Shape;705;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Pretraining vs Fine-tuning.</a:t>
            </a:r>
            <a:endParaRPr/>
          </a:p>
          <a:p>
            <a:pPr indent="0" lvl="0" marL="0" rtl="0" algn="l">
              <a:spcBef>
                <a:spcPts val="1200"/>
              </a:spcBef>
              <a:spcAft>
                <a:spcPts val="0"/>
              </a:spcAft>
              <a:buNone/>
            </a:pPr>
            <a:r>
              <a:rPr lang="en"/>
              <a:t>Downstream tasks: Classification, QA, NER.</a:t>
            </a:r>
            <a:endParaRPr/>
          </a:p>
          <a:p>
            <a:pPr indent="0" lvl="0" marL="0" rtl="0" algn="l">
              <a:spcBef>
                <a:spcPts val="1200"/>
              </a:spcBef>
              <a:spcAft>
                <a:spcPts val="0"/>
              </a:spcAft>
              <a:buNone/>
            </a:pPr>
            <a:r>
              <a:rPr lang="en"/>
              <a:t>Adding task-specific layers (e.g., softmax classifier on top of [CLS]).</a:t>
            </a:r>
            <a:endParaRPr/>
          </a:p>
          <a:p>
            <a:pPr indent="0" lvl="0" marL="0" rtl="0" algn="l">
              <a:spcBef>
                <a:spcPts val="1200"/>
              </a:spcBef>
              <a:spcAft>
                <a:spcPts val="1200"/>
              </a:spcAft>
              <a:buNone/>
            </a:pPr>
            <a:r>
              <a:rPr lang="en"/>
              <a:t>Demo idea: Fine-tune BERT for sentiment classification on a small dataset.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Strengths and Limitations</a:t>
            </a:r>
            <a:endParaRPr/>
          </a:p>
        </p:txBody>
      </p:sp>
      <p:sp>
        <p:nvSpPr>
          <p:cNvPr id="711" name="Google Shape;711;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Strengths:</a:t>
            </a:r>
            <a:endParaRPr b="1"/>
          </a:p>
          <a:p>
            <a:pPr indent="0" lvl="0" marL="0" rtl="0" algn="l">
              <a:spcBef>
                <a:spcPts val="1200"/>
              </a:spcBef>
              <a:spcAft>
                <a:spcPts val="0"/>
              </a:spcAft>
              <a:buNone/>
            </a:pPr>
            <a:r>
              <a:rPr lang="en"/>
              <a:t>State-of-the-art on GLUE, SQuAD.</a:t>
            </a:r>
            <a:endParaRPr/>
          </a:p>
          <a:p>
            <a:pPr indent="0" lvl="0" marL="0" rtl="0" algn="l">
              <a:spcBef>
                <a:spcPts val="1200"/>
              </a:spcBef>
              <a:spcAft>
                <a:spcPts val="0"/>
              </a:spcAft>
              <a:buNone/>
            </a:pPr>
            <a:r>
              <a:rPr lang="en"/>
              <a:t>Bidirectional context understanding.</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Limitations:</a:t>
            </a:r>
            <a:endParaRPr b="1"/>
          </a:p>
          <a:p>
            <a:pPr indent="0" lvl="0" marL="0" rtl="0" algn="l">
              <a:spcBef>
                <a:spcPts val="1200"/>
              </a:spcBef>
              <a:spcAft>
                <a:spcPts val="0"/>
              </a:spcAft>
              <a:buNone/>
            </a:pPr>
            <a:r>
              <a:rPr lang="en"/>
              <a:t>Computational cost.</a:t>
            </a:r>
            <a:endParaRPr/>
          </a:p>
          <a:p>
            <a:pPr indent="0" lvl="0" marL="0" rtl="0" algn="l">
              <a:spcBef>
                <a:spcPts val="1200"/>
              </a:spcBef>
              <a:spcAft>
                <a:spcPts val="0"/>
              </a:spcAft>
              <a:buNone/>
            </a:pPr>
            <a:r>
              <a:rPr lang="en"/>
              <a:t>Training data dependence (bias).</a:t>
            </a:r>
            <a:endParaRPr/>
          </a:p>
          <a:p>
            <a:pPr indent="0" lvl="0" marL="0" rtl="0" algn="l">
              <a:spcBef>
                <a:spcPts val="1200"/>
              </a:spcBef>
              <a:spcAft>
                <a:spcPts val="1200"/>
              </a:spcAft>
              <a:buNone/>
            </a:pPr>
            <a:r>
              <a:rPr lang="en"/>
              <a:t>Not great for very long documents (512 token limit).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Extensions Beyond BERT</a:t>
            </a:r>
            <a:endParaRPr/>
          </a:p>
        </p:txBody>
      </p:sp>
      <p:sp>
        <p:nvSpPr>
          <p:cNvPr id="717" name="Google Shape;717;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Variants: RoBERTa, DistilBERT, ALBERT, DeBERTa.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Why they exist: Efficiency, better training strategies, or specialized tasks.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models pre-trained for specific tasks:</a:t>
            </a:r>
            <a:endParaRPr/>
          </a:p>
        </p:txBody>
      </p:sp>
      <p:sp>
        <p:nvSpPr>
          <p:cNvPr id="723" name="Google Shape;723;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Twitter sentiment analysis</a:t>
            </a:r>
            <a:endParaRPr/>
          </a:p>
          <a:p>
            <a:pPr indent="-342900" lvl="0" marL="457200" rtl="0" algn="l">
              <a:spcBef>
                <a:spcPts val="0"/>
              </a:spcBef>
              <a:spcAft>
                <a:spcPts val="0"/>
              </a:spcAft>
              <a:buSzPts val="1800"/>
              <a:buChar char="❏"/>
            </a:pPr>
            <a:r>
              <a:rPr lang="en"/>
              <a:t>Analysis of Japanese text</a:t>
            </a:r>
            <a:endParaRPr/>
          </a:p>
          <a:p>
            <a:pPr indent="-342900" lvl="0" marL="457200" rtl="0" algn="l">
              <a:spcBef>
                <a:spcPts val="0"/>
              </a:spcBef>
              <a:spcAft>
                <a:spcPts val="0"/>
              </a:spcAft>
              <a:buSzPts val="1800"/>
              <a:buChar char="❏"/>
            </a:pPr>
            <a:r>
              <a:rPr lang="en"/>
              <a:t>Emotion categorizer (English - anger, fear, joy, etc.)</a:t>
            </a:r>
            <a:endParaRPr/>
          </a:p>
          <a:p>
            <a:pPr indent="-342900" lvl="0" marL="457200" rtl="0" algn="l">
              <a:spcBef>
                <a:spcPts val="0"/>
              </a:spcBef>
              <a:spcAft>
                <a:spcPts val="0"/>
              </a:spcAft>
              <a:buSzPts val="1800"/>
              <a:buChar char="❏"/>
            </a:pPr>
            <a:r>
              <a:rPr lang="en"/>
              <a:t>Clinical Notes analysis</a:t>
            </a:r>
            <a:endParaRPr/>
          </a:p>
          <a:p>
            <a:pPr indent="-342900" lvl="0" marL="457200" rtl="0" algn="l">
              <a:spcBef>
                <a:spcPts val="0"/>
              </a:spcBef>
              <a:spcAft>
                <a:spcPts val="0"/>
              </a:spcAft>
              <a:buSzPts val="1800"/>
              <a:buChar char="❏"/>
            </a:pPr>
            <a:r>
              <a:rPr lang="en"/>
              <a:t>Speech to text translation</a:t>
            </a:r>
            <a:endParaRPr/>
          </a:p>
          <a:p>
            <a:pPr indent="-342900" lvl="0" marL="457200" rtl="0" algn="l">
              <a:spcBef>
                <a:spcPts val="0"/>
              </a:spcBef>
              <a:spcAft>
                <a:spcPts val="0"/>
              </a:spcAft>
              <a:buSzPts val="1800"/>
              <a:buChar char="❏"/>
            </a:pPr>
            <a:r>
              <a:rPr lang="en"/>
              <a:t>Toxic comment detection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GPT (Generative Pre-trained Transformer)</a:t>
            </a:r>
            <a:endParaRPr/>
          </a:p>
        </p:txBody>
      </p:sp>
      <p:sp>
        <p:nvSpPr>
          <p:cNvPr id="729" name="Google Shape;729;p12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GPT is a transformer-based model that generates context-aware embeddings by processing text in a unidirectional manner (left-to-right).</a:t>
            </a:r>
            <a:endParaRPr/>
          </a:p>
          <a:p>
            <a:pPr indent="0" lvl="0" marL="0" rtl="0" algn="l">
              <a:spcBef>
                <a:spcPts val="1200"/>
              </a:spcBef>
              <a:spcAft>
                <a:spcPts val="0"/>
              </a:spcAft>
              <a:buNone/>
            </a:pPr>
            <a:r>
              <a:rPr lang="en"/>
              <a:t>GPT uses the decoder part of the transformer, to process the input text. The model consists of multiple layers of self-attention mechanisms, which allow it to capture dependencies between words in a sentence. This allows GPT to excel in tasks that involve language generation, such as text completion, dialogue generation, and more. The model is pre-trained on a large corpus of text and can be fine-tuned for specific tasks.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Pros: Effective for language generation, Fine-tuning capability.</a:t>
            </a:r>
            <a:endParaRPr/>
          </a:p>
          <a:p>
            <a:pPr indent="0" lvl="0" marL="0" rtl="0" algn="l">
              <a:spcBef>
                <a:spcPts val="1200"/>
              </a:spcBef>
              <a:spcAft>
                <a:spcPts val="1200"/>
              </a:spcAft>
              <a:buNone/>
            </a:pPr>
            <a:r>
              <a:rPr lang="en"/>
              <a:t>Cons: Unidirectional context, Resource Intensive, Context Length Limitation.</a:t>
            </a:r>
            <a:endParaRPr/>
          </a:p>
        </p:txBody>
      </p:sp>
      <p:sp>
        <p:nvSpPr>
          <p:cNvPr id="730" name="Google Shape;730;p121"/>
          <p:cNvSpPr txBox="1"/>
          <p:nvPr/>
        </p:nvSpPr>
        <p:spPr>
          <a:xfrm>
            <a:off x="5001450" y="1203650"/>
            <a:ext cx="3715500" cy="3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transformers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GPT2Tokenizer, GPT2Model</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torch</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Load pre-trained GPT-2 model and tokenizer</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tokenizer = GPT2Tokenizer.from_pretrained(</a:t>
            </a:r>
            <a:r>
              <a:rPr lang="en" sz="1050">
                <a:solidFill>
                  <a:srgbClr val="C41A16"/>
                </a:solidFill>
                <a:highlight>
                  <a:srgbClr val="F9F9F9"/>
                </a:highlight>
                <a:latin typeface="Courier New"/>
                <a:ea typeface="Courier New"/>
                <a:cs typeface="Courier New"/>
                <a:sym typeface="Courier New"/>
              </a:rPr>
              <a:t>'gpt2'</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model = GPT2Model.from_pretrained(</a:t>
            </a:r>
            <a:r>
              <a:rPr lang="en" sz="1050">
                <a:solidFill>
                  <a:srgbClr val="C41A16"/>
                </a:solidFill>
                <a:highlight>
                  <a:srgbClr val="F9F9F9"/>
                </a:highlight>
                <a:latin typeface="Courier New"/>
                <a:ea typeface="Courier New"/>
                <a:cs typeface="Courier New"/>
                <a:sym typeface="Courier New"/>
              </a:rPr>
              <a:t>'gpt2'</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Sample data</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sentence = </a:t>
            </a:r>
            <a:r>
              <a:rPr lang="en" sz="1050">
                <a:solidFill>
                  <a:srgbClr val="C41A16"/>
                </a:solidFill>
                <a:highlight>
                  <a:srgbClr val="F9F9F9"/>
                </a:highlight>
                <a:latin typeface="Courier New"/>
                <a:ea typeface="Courier New"/>
                <a:cs typeface="Courier New"/>
                <a:sym typeface="Courier New"/>
              </a:rPr>
              <a:t>"This is the first document."</a:t>
            </a:r>
            <a:endParaRPr sz="1050">
              <a:solidFill>
                <a:srgbClr val="C41A16"/>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Tokenize input</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inputs = tokenizer(sentence, return_tensors=</a:t>
            </a:r>
            <a:r>
              <a:rPr lang="en" sz="1050">
                <a:solidFill>
                  <a:srgbClr val="C41A16"/>
                </a:solidFill>
                <a:highlight>
                  <a:srgbClr val="F9F9F9"/>
                </a:highlight>
                <a:latin typeface="Courier New"/>
                <a:ea typeface="Courier New"/>
                <a:cs typeface="Courier New"/>
                <a:sym typeface="Courier New"/>
              </a:rPr>
              <a:t>'pt'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Get embeddings</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with</a:t>
            </a:r>
            <a:r>
              <a:rPr lang="en" sz="1050">
                <a:solidFill>
                  <a:srgbClr val="242424"/>
                </a:solidFill>
                <a:highlight>
                  <a:srgbClr val="F9F9F9"/>
                </a:highlight>
                <a:latin typeface="Courier New"/>
                <a:ea typeface="Courier New"/>
                <a:cs typeface="Courier New"/>
                <a:sym typeface="Courier New"/>
              </a:rPr>
              <a:t> torch.no_grad():</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outputs = model(**inputs)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embeddings = outputs.last_hidden_state</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(embeddings)</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FastText</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
              <a:t>Subword Information:</a:t>
            </a:r>
            <a:r>
              <a:rPr lang="en"/>
              <a:t> Unlike traditional word embedding models (e.g., Word2Vec, Glove) that treat each word as a distinct unit, FastText considers words as a bag of character n-grams (subwords). An n-gram is a contiguous sequence of n characters.</a:t>
            </a:r>
            <a:endParaRPr/>
          </a:p>
          <a:p>
            <a:pPr indent="0" lvl="0" marL="0" rtl="0" algn="l">
              <a:spcBef>
                <a:spcPts val="1200"/>
              </a:spcBef>
              <a:spcAft>
                <a:spcPts val="0"/>
              </a:spcAft>
              <a:buNone/>
            </a:pPr>
            <a:r>
              <a:rPr b="1" lang="en"/>
              <a:t>Efficient Handling of Out-of-Vocabulary (OOV) Words:</a:t>
            </a:r>
            <a:r>
              <a:rPr lang="en"/>
              <a:t> By utilizing subword information, FastText can generate meaningful representations for rare words or words not seen during training. This is particularly useful for morphologically rich languages (e.g., agglutinative languages) and in situations where the vocabulary is constantly evolving.</a:t>
            </a:r>
            <a:endParaRPr/>
          </a:p>
          <a:p>
            <a:pPr indent="0" lvl="0" marL="0" rtl="0" algn="l">
              <a:spcBef>
                <a:spcPts val="1200"/>
              </a:spcBef>
              <a:spcAft>
                <a:spcPts val="0"/>
              </a:spcAft>
              <a:buNone/>
            </a:pPr>
            <a:r>
              <a:rPr b="1" lang="en"/>
              <a:t>Fast Training and Inference:</a:t>
            </a:r>
            <a:r>
              <a:rPr lang="en"/>
              <a:t> FastText employs two key techniques to achieve high speed:</a:t>
            </a:r>
            <a:endParaRPr/>
          </a:p>
          <a:p>
            <a:pPr indent="0" lvl="0" marL="0" rtl="0" algn="l">
              <a:spcBef>
                <a:spcPts val="1200"/>
              </a:spcBef>
              <a:spcAft>
                <a:spcPts val="0"/>
              </a:spcAft>
              <a:buNone/>
            </a:pPr>
            <a:r>
              <a:rPr b="1" lang="en"/>
              <a:t>Hierarchical Softmax:</a:t>
            </a:r>
            <a:r>
              <a:rPr lang="en"/>
              <a:t> A hierarchical tree structure is used to represent the output labels, significantly reducing the computational complexity of the softmax function during training and prediction.</a:t>
            </a:r>
            <a:endParaRPr/>
          </a:p>
          <a:p>
            <a:pPr indent="0" lvl="0" marL="0" rtl="0" algn="l">
              <a:spcBef>
                <a:spcPts val="1200"/>
              </a:spcBef>
              <a:spcAft>
                <a:spcPts val="0"/>
              </a:spcAft>
              <a:buNone/>
            </a:pPr>
            <a:r>
              <a:rPr b="1" lang="en"/>
              <a:t>Negative Sampling:</a:t>
            </a:r>
            <a:r>
              <a:rPr lang="en"/>
              <a:t> Only a small subset of the output labels (negative samples) are updated during training, making updates much faster.</a:t>
            </a:r>
            <a:endParaRPr/>
          </a:p>
          <a:p>
            <a:pPr indent="0" lvl="0" marL="0" rtl="0" algn="l">
              <a:spcBef>
                <a:spcPts val="1200"/>
              </a:spcBef>
              <a:spcAft>
                <a:spcPts val="0"/>
              </a:spcAft>
              <a:buNone/>
            </a:pPr>
            <a:r>
              <a:rPr b="1" lang="en"/>
              <a:t>Pros:</a:t>
            </a:r>
            <a:r>
              <a:rPr lang="en"/>
              <a:t> Handles OOV words, captures morphological information.</a:t>
            </a:r>
            <a:endParaRPr/>
          </a:p>
          <a:p>
            <a:pPr indent="0" lvl="0" marL="0" rtl="0" algn="l">
              <a:spcBef>
                <a:spcPts val="1200"/>
              </a:spcBef>
              <a:spcAft>
                <a:spcPts val="0"/>
              </a:spcAft>
              <a:buNone/>
            </a:pPr>
            <a:r>
              <a:rPr b="1" lang="en"/>
              <a:t>Cons:</a:t>
            </a:r>
            <a:r>
              <a:rPr lang="en"/>
              <a:t> Higher dimensionality than Word2Vec.</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 to RAG</a:t>
            </a:r>
            <a:endParaRPr/>
          </a:p>
        </p:txBody>
      </p:sp>
      <p:sp>
        <p:nvSpPr>
          <p:cNvPr id="736" name="Google Shape;736;p122"/>
          <p:cNvSpPr txBox="1"/>
          <p:nvPr/>
        </p:nvSpPr>
        <p:spPr>
          <a:xfrm>
            <a:off x="847375" y="3207975"/>
            <a:ext cx="7566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Retrieval Augmented Generation (RAG)</a:t>
            </a:r>
            <a:endParaRPr sz="1800">
              <a:solidFill>
                <a:schemeClr val="dk2"/>
              </a:solidFill>
            </a:endParaRPr>
          </a:p>
          <a:p>
            <a:pPr indent="0" lvl="0" marL="0" rtl="0" algn="l">
              <a:spcBef>
                <a:spcPts val="0"/>
              </a:spcBef>
              <a:spcAft>
                <a:spcPts val="0"/>
              </a:spcAft>
              <a:buNone/>
            </a:pPr>
            <a:r>
              <a:rPr lang="en" sz="1800" u="sng">
                <a:solidFill>
                  <a:schemeClr val="hlink"/>
                </a:solidFill>
                <a:hlinkClick r:id="rId3"/>
              </a:rPr>
              <a:t>https://www.youtube.com/watch?v=sVcwVQRHIc8</a:t>
            </a:r>
            <a:endParaRPr sz="1800">
              <a:solidFill>
                <a:schemeClr val="dk2"/>
              </a:solidFill>
            </a:endParaRPr>
          </a:p>
          <a:p>
            <a:pPr indent="0" lvl="0" marL="0" rtl="0" algn="l">
              <a:spcBef>
                <a:spcPts val="0"/>
              </a:spcBef>
              <a:spcAft>
                <a:spcPts val="0"/>
              </a:spcAft>
              <a:buNone/>
            </a:pPr>
            <a:r>
              <a:rPr lang="en" sz="1800">
                <a:solidFill>
                  <a:schemeClr val="dk2"/>
                </a:solidFill>
              </a:rPr>
              <a:t>https://www.youtube.com/watch?v=_HQ2H_0Ayy0</a:t>
            </a:r>
            <a:endParaRPr sz="1800">
              <a:solidFill>
                <a:schemeClr val="dk2"/>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r>
              <a:rPr lang="en"/>
              <a:t> of RAG</a:t>
            </a:r>
            <a:endParaRPr/>
          </a:p>
        </p:txBody>
      </p:sp>
      <p:sp>
        <p:nvSpPr>
          <p:cNvPr id="742" name="Google Shape;742;p123"/>
          <p:cNvSpPr txBox="1"/>
          <p:nvPr>
            <p:ph idx="1" type="body"/>
          </p:nvPr>
        </p:nvSpPr>
        <p:spPr>
          <a:xfrm>
            <a:off x="311700" y="1152475"/>
            <a:ext cx="8584800" cy="3557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Retrieval-Augmented Generation (RAG) is the process of optimizing the output of a large language model, so it </a:t>
            </a:r>
            <a:r>
              <a:rPr lang="en">
                <a:highlight>
                  <a:srgbClr val="FF9900"/>
                </a:highlight>
              </a:rPr>
              <a:t>references an authoritative knowledge base outside of its training data sources before generating a response.</a:t>
            </a:r>
            <a:endParaRPr>
              <a:highlight>
                <a:srgbClr val="FF9900"/>
              </a:highlight>
            </a:endParaRPr>
          </a:p>
          <a:p>
            <a:pPr indent="0" lvl="0" marL="0" rtl="0" algn="l">
              <a:spcBef>
                <a:spcPts val="1200"/>
              </a:spcBef>
              <a:spcAft>
                <a:spcPts val="0"/>
              </a:spcAft>
              <a:buNone/>
            </a:pPr>
            <a:r>
              <a:rPr i="1" lang="en"/>
              <a:t> “Large Language Models (LLMs) are trained on vast volumes of data and use billions of parameters to generate original output for tasks like answering questions, translating languages, and completing sentences.”</a:t>
            </a:r>
            <a:endParaRPr i="1"/>
          </a:p>
          <a:p>
            <a:pPr indent="0" lvl="0" marL="0" rtl="0" algn="l">
              <a:spcBef>
                <a:spcPts val="1200"/>
              </a:spcBef>
              <a:spcAft>
                <a:spcPts val="0"/>
              </a:spcAft>
              <a:buNone/>
            </a:pPr>
            <a:r>
              <a:rPr lang="en">
                <a:highlight>
                  <a:srgbClr val="6D9EEB"/>
                </a:highlight>
              </a:rPr>
              <a:t> RAG extends the already powerful capabilities of LLMs</a:t>
            </a:r>
            <a:r>
              <a:rPr lang="en"/>
              <a:t> to </a:t>
            </a:r>
            <a:r>
              <a:rPr lang="en">
                <a:highlight>
                  <a:srgbClr val="F6B26B"/>
                </a:highlight>
              </a:rPr>
              <a:t>specific domains or an organization's internal knowledge base</a:t>
            </a:r>
            <a:r>
              <a:rPr lang="en"/>
              <a:t>, all </a:t>
            </a:r>
            <a:r>
              <a:rPr b="1" lang="en" u="sng"/>
              <a:t>without the need to retrain the model.</a:t>
            </a:r>
            <a:endParaRPr b="1" u="sng"/>
          </a:p>
          <a:p>
            <a:pPr indent="0" lvl="0" marL="0" rtl="0" algn="l">
              <a:spcBef>
                <a:spcPts val="1200"/>
              </a:spcBef>
              <a:spcAft>
                <a:spcPts val="1200"/>
              </a:spcAft>
              <a:buNone/>
            </a:pPr>
            <a:r>
              <a:rPr lang="en"/>
              <a:t> It is a </a:t>
            </a:r>
            <a:r>
              <a:rPr lang="en">
                <a:highlight>
                  <a:srgbClr val="B45F06"/>
                </a:highlight>
              </a:rPr>
              <a:t>cost-effective approach</a:t>
            </a:r>
            <a:r>
              <a:rPr lang="en"/>
              <a:t> to improving LLM output so it remains relevant, accurate, and useful in various contexts.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124"/>
          <p:cNvPicPr preferRelativeResize="0"/>
          <p:nvPr/>
        </p:nvPicPr>
        <p:blipFill>
          <a:blip r:embed="rId3">
            <a:alphaModFix/>
          </a:blip>
          <a:stretch>
            <a:fillRect/>
          </a:stretch>
        </p:blipFill>
        <p:spPr>
          <a:xfrm>
            <a:off x="660775" y="714125"/>
            <a:ext cx="7445632" cy="382097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need RAG?</a:t>
            </a:r>
            <a:endParaRPr/>
          </a:p>
          <a:p>
            <a:pPr indent="0" lvl="0" marL="0" rtl="0" algn="l">
              <a:spcBef>
                <a:spcPts val="0"/>
              </a:spcBef>
              <a:spcAft>
                <a:spcPts val="0"/>
              </a:spcAft>
              <a:buNone/>
            </a:pPr>
            <a:r>
              <a:t/>
            </a:r>
            <a:endParaRPr/>
          </a:p>
        </p:txBody>
      </p:sp>
      <p:sp>
        <p:nvSpPr>
          <p:cNvPr id="753" name="Google Shape;753;p125"/>
          <p:cNvSpPr txBox="1"/>
          <p:nvPr>
            <p:ph idx="1" type="body"/>
          </p:nvPr>
        </p:nvSpPr>
        <p:spPr>
          <a:xfrm>
            <a:off x="311700" y="1152475"/>
            <a:ext cx="54000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Before we dive into how RAG works, we have to ask ourselves why we need RAG in the first place. </a:t>
            </a:r>
            <a:endParaRPr/>
          </a:p>
          <a:p>
            <a:pPr indent="0" lvl="0" marL="0" rtl="0" algn="l">
              <a:spcBef>
                <a:spcPts val="1200"/>
              </a:spcBef>
              <a:spcAft>
                <a:spcPts val="0"/>
              </a:spcAft>
              <a:buNone/>
            </a:pPr>
            <a:r>
              <a:rPr lang="en"/>
              <a:t>The main problem with Large Language Models (LLMs) is that these models are essentially probabilistic models and what they basically do is predict one word at a time based on probability. </a:t>
            </a:r>
            <a:endParaRPr/>
          </a:p>
          <a:p>
            <a:pPr indent="0" lvl="0" marL="0" rtl="0" algn="l">
              <a:spcBef>
                <a:spcPts val="1200"/>
              </a:spcBef>
              <a:spcAft>
                <a:spcPts val="0"/>
              </a:spcAft>
              <a:buNone/>
            </a:pPr>
            <a:r>
              <a:rPr lang="en"/>
              <a:t>These models use an autoregressive approach, where they take the previous words as context and then predict the most likely next word.</a:t>
            </a:r>
            <a:endParaRPr/>
          </a:p>
          <a:p>
            <a:pPr indent="0" lvl="0" marL="0" rtl="0" algn="l">
              <a:spcBef>
                <a:spcPts val="1200"/>
              </a:spcBef>
              <a:spcAft>
                <a:spcPts val="0"/>
              </a:spcAft>
              <a:buNone/>
            </a:pPr>
            <a:r>
              <a:rPr lang="en"/>
              <a:t> Also, these ‘next’ words come from the huge corpus on which these models are trained. </a:t>
            </a:r>
            <a:endParaRPr/>
          </a:p>
          <a:p>
            <a:pPr indent="0" lvl="0" marL="0" rtl="0" algn="l">
              <a:spcBef>
                <a:spcPts val="1200"/>
              </a:spcBef>
              <a:spcAft>
                <a:spcPts val="1200"/>
              </a:spcAft>
              <a:buNone/>
            </a:pPr>
            <a:r>
              <a:rPr lang="en"/>
              <a:t>So, when you’re trying to solve a very specific problem that is out of the scope of its training data, these models start to </a:t>
            </a:r>
            <a:r>
              <a:rPr b="1" lang="en"/>
              <a:t>hallucinate.</a:t>
            </a:r>
            <a:endParaRPr b="1"/>
          </a:p>
        </p:txBody>
      </p:sp>
      <p:pic>
        <p:nvPicPr>
          <p:cNvPr id="754" name="Google Shape;754;p125"/>
          <p:cNvPicPr preferRelativeResize="0"/>
          <p:nvPr/>
        </p:nvPicPr>
        <p:blipFill>
          <a:blip r:embed="rId3">
            <a:alphaModFix/>
          </a:blip>
          <a:stretch>
            <a:fillRect/>
          </a:stretch>
        </p:blipFill>
        <p:spPr>
          <a:xfrm>
            <a:off x="5864100" y="1170125"/>
            <a:ext cx="2672550" cy="26725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RAG</a:t>
            </a:r>
            <a:endParaRPr/>
          </a:p>
        </p:txBody>
      </p:sp>
      <p:sp>
        <p:nvSpPr>
          <p:cNvPr id="760" name="Google Shape;760;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it’s easy to deal with this issue. We just have to provide the LLM with the context required to solve our specific problem. </a:t>
            </a:r>
            <a:endParaRPr/>
          </a:p>
          <a:p>
            <a:pPr indent="0" lvl="0" marL="0" rtl="0" algn="l">
              <a:spcBef>
                <a:spcPts val="1200"/>
              </a:spcBef>
              <a:spcAft>
                <a:spcPts val="0"/>
              </a:spcAft>
              <a:buNone/>
            </a:pPr>
            <a:r>
              <a:rPr lang="en"/>
              <a:t>It could be anything from a bunch of PDFs (e.g., return policies for an e-commerce platform if you intend to build a RAG-based Chatbot or AI Agent) to websites (i.e., scraping is required; beautifulsoup4 comes in handy in such cases) or all sorts of parsable files. </a:t>
            </a:r>
            <a:endParaRPr/>
          </a:p>
          <a:p>
            <a:pPr indent="0" lvl="0" marL="0" rtl="0" algn="l">
              <a:spcBef>
                <a:spcPts val="1200"/>
              </a:spcBef>
              <a:spcAft>
                <a:spcPts val="1200"/>
              </a:spcAft>
              <a:buNone/>
            </a:pPr>
            <a:r>
              <a:rPr lang="en"/>
              <a:t>But there’s an issue with the context window.</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6" name="Google Shape;766;p127"/>
          <p:cNvSpPr txBox="1"/>
          <p:nvPr>
            <p:ph idx="1" type="body"/>
          </p:nvPr>
        </p:nvSpPr>
        <p:spPr>
          <a:xfrm>
            <a:off x="311700" y="1152475"/>
            <a:ext cx="8520600" cy="125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i="1" lang="en" sz="1500">
                <a:solidFill>
                  <a:srgbClr val="242424"/>
                </a:solidFill>
                <a:highlight>
                  <a:srgbClr val="FFFFFF"/>
                </a:highlight>
                <a:latin typeface="Georgia"/>
                <a:ea typeface="Georgia"/>
                <a:cs typeface="Georgia"/>
                <a:sym typeface="Georgia"/>
              </a:rPr>
              <a:t>So, what is a context window?</a:t>
            </a:r>
            <a:r>
              <a:rPr lang="en" sz="1500">
                <a:solidFill>
                  <a:srgbClr val="242424"/>
                </a:solidFill>
                <a:highlight>
                  <a:srgbClr val="FFFFFF"/>
                </a:highlight>
                <a:latin typeface="Georgia"/>
                <a:ea typeface="Georgia"/>
                <a:cs typeface="Georgia"/>
                <a:sym typeface="Georgia"/>
              </a:rPr>
              <a:t> A context window refers to the amount of text data a language model can consider at one time when generating responses. It includes all the tokens from the input text that the model looks at to gather context before replying. The size of this window directly influences the model’s understanding and response accuracy.</a:t>
            </a:r>
            <a:endParaRPr/>
          </a:p>
        </p:txBody>
      </p:sp>
      <p:pic>
        <p:nvPicPr>
          <p:cNvPr id="767" name="Google Shape;767;p127"/>
          <p:cNvPicPr preferRelativeResize="0"/>
          <p:nvPr/>
        </p:nvPicPr>
        <p:blipFill>
          <a:blip r:embed="rId3">
            <a:alphaModFix/>
          </a:blip>
          <a:stretch>
            <a:fillRect/>
          </a:stretch>
        </p:blipFill>
        <p:spPr>
          <a:xfrm>
            <a:off x="698150" y="2365400"/>
            <a:ext cx="4333054" cy="2431325"/>
          </a:xfrm>
          <a:prstGeom prst="rect">
            <a:avLst/>
          </a:prstGeom>
          <a:noFill/>
          <a:ln>
            <a:noFill/>
          </a:ln>
        </p:spPr>
      </p:pic>
      <p:sp>
        <p:nvSpPr>
          <p:cNvPr id="768" name="Google Shape;768;p127"/>
          <p:cNvSpPr txBox="1"/>
          <p:nvPr/>
        </p:nvSpPr>
        <p:spPr>
          <a:xfrm>
            <a:off x="5681775" y="2525225"/>
            <a:ext cx="3319500" cy="24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That’s why attaching a bunch of PDFs or DOCXs to generate coherent responses is neither sensible nor scalable. This is where RAG comes into the picture.</a:t>
            </a:r>
            <a:endParaRPr sz="1800">
              <a:solidFill>
                <a:schemeClr val="dk2"/>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RAG + langchain</a:t>
            </a:r>
            <a:endParaRPr/>
          </a:p>
        </p:txBody>
      </p:sp>
      <p:sp>
        <p:nvSpPr>
          <p:cNvPr id="774" name="Google Shape;774;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By integrating retrieval mechanisms into the generation process, RAG allows models to access external knowledge sources, significantly enhancing the quality, coherence, and relevance of generated text.</a:t>
            </a:r>
            <a:endParaRPr/>
          </a:p>
          <a:p>
            <a:pPr indent="0" lvl="0" marL="0" rtl="0" algn="l">
              <a:spcBef>
                <a:spcPts val="1200"/>
              </a:spcBef>
              <a:spcAft>
                <a:spcPts val="0"/>
              </a:spcAft>
              <a:buNone/>
            </a:pPr>
            <a:r>
              <a:rPr lang="en"/>
              <a:t>Complementing RAG's capabilities is LangChain, which expands the scope of accessible knowledge and enhances context-aware reasoning in text generation. </a:t>
            </a:r>
            <a:endParaRPr/>
          </a:p>
          <a:p>
            <a:pPr indent="0" lvl="0" marL="0" rtl="0" algn="l">
              <a:spcBef>
                <a:spcPts val="1200"/>
              </a:spcBef>
              <a:spcAft>
                <a:spcPts val="0"/>
              </a:spcAft>
              <a:buNone/>
            </a:pPr>
            <a:r>
              <a:rPr lang="en"/>
              <a:t>Together, RAG and LangChain form a powerful duo in NLP, pushing the boundaries of language understanding and generation. </a:t>
            </a:r>
            <a:endParaRPr/>
          </a:p>
          <a:p>
            <a:pPr indent="0" lvl="0" marL="0" rtl="0" algn="l">
              <a:spcBef>
                <a:spcPts val="1200"/>
              </a:spcBef>
              <a:spcAft>
                <a:spcPts val="1200"/>
              </a:spcAft>
              <a:buNone/>
            </a:pPr>
            <a:r>
              <a:rPr lang="en"/>
              <a:t>This synergy not only improves performance but also offers unprecedented potential for advancing state-of-the-art applications in the field.</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9"/>
          <p:cNvSpPr txBox="1"/>
          <p:nvPr>
            <p:ph type="title"/>
          </p:nvPr>
        </p:nvSpPr>
        <p:spPr>
          <a:xfrm>
            <a:off x="311700" y="445025"/>
            <a:ext cx="3359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latin typeface="Georgia"/>
                <a:ea typeface="Georgia"/>
                <a:cs typeface="Georgia"/>
                <a:sym typeface="Georgia"/>
              </a:rPr>
              <a:t>Why RAG? (Problem)</a:t>
            </a:r>
            <a:endParaRPr/>
          </a:p>
        </p:txBody>
      </p:sp>
      <p:sp>
        <p:nvSpPr>
          <p:cNvPr id="780" name="Google Shape;780;p129"/>
          <p:cNvSpPr txBox="1"/>
          <p:nvPr>
            <p:ph idx="1" type="body"/>
          </p:nvPr>
        </p:nvSpPr>
        <p:spPr>
          <a:xfrm>
            <a:off x="311700" y="1152475"/>
            <a:ext cx="32769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Font typeface="Georgia"/>
              <a:buChar char="❏"/>
            </a:pPr>
            <a:r>
              <a:rPr lang="en">
                <a:latin typeface="Georgia"/>
                <a:ea typeface="Georgia"/>
                <a:cs typeface="Georgia"/>
                <a:sym typeface="Georgia"/>
              </a:rPr>
              <a:t>LLMs are powerful but: </a:t>
            </a:r>
            <a:endParaRPr>
              <a:latin typeface="Georgia"/>
              <a:ea typeface="Georgia"/>
              <a:cs typeface="Georgia"/>
              <a:sym typeface="Georgia"/>
            </a:endParaRPr>
          </a:p>
          <a:p>
            <a:pPr indent="0" lvl="0" marL="457200" marR="0" rtl="0" algn="l">
              <a:lnSpc>
                <a:spcPct val="115000"/>
              </a:lnSpc>
              <a:spcBef>
                <a:spcPts val="1200"/>
              </a:spcBef>
              <a:spcAft>
                <a:spcPts val="0"/>
              </a:spcAft>
              <a:buNone/>
            </a:pPr>
            <a:r>
              <a:rPr lang="en">
                <a:latin typeface="Georgia"/>
                <a:ea typeface="Georgia"/>
                <a:cs typeface="Georgia"/>
                <a:sym typeface="Georgia"/>
              </a:rPr>
              <a:t>Outdated knowledge</a:t>
            </a:r>
            <a:endParaRPr>
              <a:latin typeface="Georgia"/>
              <a:ea typeface="Georgia"/>
              <a:cs typeface="Georgia"/>
              <a:sym typeface="Georgia"/>
            </a:endParaRPr>
          </a:p>
          <a:p>
            <a:pPr indent="0" lvl="0" marL="457200" marR="0" rtl="0" algn="l">
              <a:lnSpc>
                <a:spcPct val="115000"/>
              </a:lnSpc>
              <a:spcBef>
                <a:spcPts val="1200"/>
              </a:spcBef>
              <a:spcAft>
                <a:spcPts val="0"/>
              </a:spcAft>
              <a:buNone/>
            </a:pPr>
            <a:r>
              <a:t/>
            </a:r>
            <a:endParaRPr>
              <a:latin typeface="Georgia"/>
              <a:ea typeface="Georgia"/>
              <a:cs typeface="Georgia"/>
              <a:sym typeface="Georgia"/>
            </a:endParaRPr>
          </a:p>
          <a:p>
            <a:pPr indent="-342900" lvl="0" marL="457200" marR="0" rtl="0" algn="l">
              <a:lnSpc>
                <a:spcPct val="115000"/>
              </a:lnSpc>
              <a:spcBef>
                <a:spcPts val="1200"/>
              </a:spcBef>
              <a:spcAft>
                <a:spcPts val="0"/>
              </a:spcAft>
              <a:buSzPts val="1800"/>
              <a:buFont typeface="Georgia"/>
              <a:buChar char="❏"/>
            </a:pPr>
            <a:r>
              <a:rPr lang="en">
                <a:latin typeface="Georgia"/>
                <a:ea typeface="Georgia"/>
                <a:cs typeface="Georgia"/>
                <a:sym typeface="Georgia"/>
              </a:rPr>
              <a:t>Hallucinations</a:t>
            </a:r>
            <a:endParaRPr>
              <a:latin typeface="Georgia"/>
              <a:ea typeface="Georgia"/>
              <a:cs typeface="Georgia"/>
              <a:sym typeface="Georgia"/>
            </a:endParaRPr>
          </a:p>
          <a:p>
            <a:pPr indent="0" lvl="0" marL="457200" marR="0" rtl="0" algn="l">
              <a:lnSpc>
                <a:spcPct val="115000"/>
              </a:lnSpc>
              <a:spcBef>
                <a:spcPts val="1200"/>
              </a:spcBef>
              <a:spcAft>
                <a:spcPts val="0"/>
              </a:spcAft>
              <a:buNone/>
            </a:pPr>
            <a:r>
              <a:t/>
            </a:r>
            <a:endParaRPr>
              <a:latin typeface="Georgia"/>
              <a:ea typeface="Georgia"/>
              <a:cs typeface="Georgia"/>
              <a:sym typeface="Georgia"/>
            </a:endParaRPr>
          </a:p>
          <a:p>
            <a:pPr indent="-342900" lvl="0" marL="457200" marR="0" rtl="0" algn="l">
              <a:lnSpc>
                <a:spcPct val="115000"/>
              </a:lnSpc>
              <a:spcBef>
                <a:spcPts val="1200"/>
              </a:spcBef>
              <a:spcAft>
                <a:spcPts val="0"/>
              </a:spcAft>
              <a:buSzPts val="1800"/>
              <a:buFont typeface="Georgia"/>
              <a:buChar char="❏"/>
            </a:pPr>
            <a:r>
              <a:rPr lang="en">
                <a:latin typeface="Georgia"/>
                <a:ea typeface="Georgia"/>
                <a:cs typeface="Georgia"/>
                <a:sym typeface="Georgia"/>
              </a:rPr>
              <a:t>Domain-specific gaps</a:t>
            </a:r>
            <a:endParaRPr sz="1400"/>
          </a:p>
        </p:txBody>
      </p:sp>
      <p:sp>
        <p:nvSpPr>
          <p:cNvPr id="781" name="Google Shape;781;p129"/>
          <p:cNvSpPr txBox="1"/>
          <p:nvPr/>
        </p:nvSpPr>
        <p:spPr>
          <a:xfrm>
            <a:off x="3981900" y="445025"/>
            <a:ext cx="44055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rPr>
              <a:t>What is RAG?</a:t>
            </a:r>
            <a:endParaRPr sz="2500">
              <a:solidFill>
                <a:schemeClr val="dk2"/>
              </a:solidFill>
            </a:endParaRPr>
          </a:p>
        </p:txBody>
      </p:sp>
      <p:sp>
        <p:nvSpPr>
          <p:cNvPr id="782" name="Google Shape;782;p129"/>
          <p:cNvSpPr txBox="1"/>
          <p:nvPr/>
        </p:nvSpPr>
        <p:spPr>
          <a:xfrm>
            <a:off x="3981900" y="1264625"/>
            <a:ext cx="4647600" cy="3263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Georgia"/>
              <a:buChar char="❏"/>
            </a:pPr>
            <a:r>
              <a:rPr lang="en" sz="1800">
                <a:solidFill>
                  <a:schemeClr val="dk2"/>
                </a:solidFill>
                <a:latin typeface="Georgia"/>
                <a:ea typeface="Georgia"/>
                <a:cs typeface="Georgia"/>
                <a:sym typeface="Georgia"/>
              </a:rPr>
              <a:t>Retrieval → fetch info from external knowledge</a:t>
            </a:r>
            <a:endParaRPr sz="1800">
              <a:solidFill>
                <a:schemeClr val="dk2"/>
              </a:solidFill>
              <a:latin typeface="Georgia"/>
              <a:ea typeface="Georgia"/>
              <a:cs typeface="Georgia"/>
              <a:sym typeface="Georgia"/>
            </a:endParaRPr>
          </a:p>
          <a:p>
            <a:pPr indent="0" lvl="0" marL="457200" marR="0" rtl="0" algn="l">
              <a:lnSpc>
                <a:spcPct val="115000"/>
              </a:lnSpc>
              <a:spcBef>
                <a:spcPts val="1200"/>
              </a:spcBef>
              <a:spcAft>
                <a:spcPts val="0"/>
              </a:spcAft>
              <a:buNone/>
            </a:pPr>
            <a:r>
              <a:t/>
            </a:r>
            <a:endParaRPr sz="1800">
              <a:solidFill>
                <a:schemeClr val="dk2"/>
              </a:solidFill>
              <a:latin typeface="Georgia"/>
              <a:ea typeface="Georgia"/>
              <a:cs typeface="Georgia"/>
              <a:sym typeface="Georgia"/>
            </a:endParaRPr>
          </a:p>
          <a:p>
            <a:pPr indent="-342900" lvl="0" marL="457200" marR="0" rtl="0" algn="l">
              <a:lnSpc>
                <a:spcPct val="115000"/>
              </a:lnSpc>
              <a:spcBef>
                <a:spcPts val="1200"/>
              </a:spcBef>
              <a:spcAft>
                <a:spcPts val="0"/>
              </a:spcAft>
              <a:buClr>
                <a:schemeClr val="dk2"/>
              </a:buClr>
              <a:buSzPts val="1800"/>
              <a:buFont typeface="Georgia"/>
              <a:buChar char="❏"/>
            </a:pPr>
            <a:r>
              <a:rPr lang="en" sz="1800">
                <a:solidFill>
                  <a:schemeClr val="dk2"/>
                </a:solidFill>
                <a:latin typeface="Georgia"/>
                <a:ea typeface="Georgia"/>
                <a:cs typeface="Georgia"/>
                <a:sym typeface="Georgia"/>
              </a:rPr>
              <a:t>Augmentation → enrich user query with retrieved data</a:t>
            </a:r>
            <a:endParaRPr sz="1800">
              <a:solidFill>
                <a:schemeClr val="dk2"/>
              </a:solidFill>
              <a:latin typeface="Georgia"/>
              <a:ea typeface="Georgia"/>
              <a:cs typeface="Georgia"/>
              <a:sym typeface="Georgia"/>
            </a:endParaRPr>
          </a:p>
          <a:p>
            <a:pPr indent="0" lvl="0" marL="457200" marR="0" rtl="0" algn="l">
              <a:lnSpc>
                <a:spcPct val="115000"/>
              </a:lnSpc>
              <a:spcBef>
                <a:spcPts val="1200"/>
              </a:spcBef>
              <a:spcAft>
                <a:spcPts val="0"/>
              </a:spcAft>
              <a:buNone/>
            </a:pPr>
            <a:r>
              <a:t/>
            </a:r>
            <a:endParaRPr sz="1800">
              <a:solidFill>
                <a:schemeClr val="dk2"/>
              </a:solidFill>
              <a:latin typeface="Georgia"/>
              <a:ea typeface="Georgia"/>
              <a:cs typeface="Georgia"/>
              <a:sym typeface="Georgia"/>
            </a:endParaRPr>
          </a:p>
          <a:p>
            <a:pPr indent="-342900" lvl="0" marL="457200" marR="0" rtl="0" algn="l">
              <a:lnSpc>
                <a:spcPct val="115000"/>
              </a:lnSpc>
              <a:spcBef>
                <a:spcPts val="1200"/>
              </a:spcBef>
              <a:spcAft>
                <a:spcPts val="0"/>
              </a:spcAft>
              <a:buClr>
                <a:schemeClr val="dk2"/>
              </a:buClr>
              <a:buSzPts val="1800"/>
              <a:buFont typeface="Georgia"/>
              <a:buChar char="❏"/>
            </a:pPr>
            <a:r>
              <a:rPr lang="en" sz="1800">
                <a:solidFill>
                  <a:schemeClr val="dk2"/>
                </a:solidFill>
                <a:latin typeface="Georgia"/>
                <a:ea typeface="Georgia"/>
                <a:cs typeface="Georgia"/>
                <a:sym typeface="Georgia"/>
              </a:rPr>
              <a:t>Generation → LLM produces grounded answers</a:t>
            </a:r>
            <a:endParaRPr sz="1800">
              <a:solidFill>
                <a:schemeClr val="dk2"/>
              </a:solidFill>
              <a:latin typeface="Georgia"/>
              <a:ea typeface="Georgia"/>
              <a:cs typeface="Georgia"/>
              <a:sym typeface="Georgia"/>
            </a:endParaRPr>
          </a:p>
          <a:p>
            <a:pPr indent="0" lvl="0" marL="457200" marR="0" rtl="0" algn="l">
              <a:lnSpc>
                <a:spcPct val="115000"/>
              </a:lnSpc>
              <a:spcBef>
                <a:spcPts val="1200"/>
              </a:spcBef>
              <a:spcAft>
                <a:spcPts val="1200"/>
              </a:spcAft>
              <a:buNone/>
            </a:pPr>
            <a:r>
              <a:t/>
            </a:r>
            <a:endParaRPr sz="1800">
              <a:solidFill>
                <a:schemeClr val="dk2"/>
              </a:solidFill>
              <a:latin typeface="Georgia"/>
              <a:ea typeface="Georgia"/>
              <a:cs typeface="Georgia"/>
              <a:sym typeface="Georgi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0"/>
          <p:cNvSpPr txBox="1"/>
          <p:nvPr>
            <p:ph type="title"/>
          </p:nvPr>
        </p:nvSpPr>
        <p:spPr>
          <a:xfrm>
            <a:off x="356550" y="325425"/>
            <a:ext cx="3785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latin typeface="Georgia"/>
                <a:ea typeface="Georgia"/>
                <a:cs typeface="Georgia"/>
                <a:sym typeface="Georgia"/>
              </a:rPr>
              <a:t>RAG Pipeline</a:t>
            </a:r>
            <a:endParaRPr b="1" sz="1800">
              <a:latin typeface="Georgia"/>
              <a:ea typeface="Georgia"/>
              <a:cs typeface="Georgia"/>
              <a:sym typeface="Georgia"/>
            </a:endParaRPr>
          </a:p>
        </p:txBody>
      </p:sp>
      <p:sp>
        <p:nvSpPr>
          <p:cNvPr id="788" name="Google Shape;788;p130"/>
          <p:cNvSpPr txBox="1"/>
          <p:nvPr>
            <p:ph idx="1" type="body"/>
          </p:nvPr>
        </p:nvSpPr>
        <p:spPr>
          <a:xfrm>
            <a:off x="281700" y="898125"/>
            <a:ext cx="3934800" cy="164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Index documents (embed &amp; store)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Retrieve relevant chunks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Generate response with LLM</a:t>
            </a:r>
            <a:endParaRPr>
              <a:latin typeface="Georgia"/>
              <a:ea typeface="Georgia"/>
              <a:cs typeface="Georgia"/>
              <a:sym typeface="Georgia"/>
            </a:endParaRPr>
          </a:p>
        </p:txBody>
      </p:sp>
      <p:sp>
        <p:nvSpPr>
          <p:cNvPr id="789" name="Google Shape;789;p130"/>
          <p:cNvSpPr txBox="1"/>
          <p:nvPr/>
        </p:nvSpPr>
        <p:spPr>
          <a:xfrm>
            <a:off x="281700" y="2594125"/>
            <a:ext cx="4548600" cy="49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800">
                <a:solidFill>
                  <a:schemeClr val="dk1"/>
                </a:solidFill>
                <a:latin typeface="Georgia"/>
                <a:ea typeface="Georgia"/>
                <a:cs typeface="Georgia"/>
                <a:sym typeface="Georgia"/>
              </a:rPr>
              <a:t>Key advantages:</a:t>
            </a:r>
            <a:br>
              <a:rPr lang="en" sz="1800">
                <a:solidFill>
                  <a:schemeClr val="dk1"/>
                </a:solidFill>
                <a:latin typeface="Georgia"/>
                <a:ea typeface="Georgia"/>
                <a:cs typeface="Georgia"/>
                <a:sym typeface="Georgia"/>
              </a:rPr>
            </a:br>
            <a:endParaRPr sz="1800">
              <a:solidFill>
                <a:schemeClr val="dk2"/>
              </a:solidFill>
              <a:latin typeface="Georgia"/>
              <a:ea typeface="Georgia"/>
              <a:cs typeface="Georgia"/>
              <a:sym typeface="Georgia"/>
            </a:endParaRPr>
          </a:p>
        </p:txBody>
      </p:sp>
      <p:pic>
        <p:nvPicPr>
          <p:cNvPr id="790" name="Google Shape;790;p130"/>
          <p:cNvPicPr preferRelativeResize="0"/>
          <p:nvPr/>
        </p:nvPicPr>
        <p:blipFill>
          <a:blip r:embed="rId3">
            <a:alphaModFix/>
          </a:blip>
          <a:stretch>
            <a:fillRect/>
          </a:stretch>
        </p:blipFill>
        <p:spPr>
          <a:xfrm>
            <a:off x="4830300" y="255725"/>
            <a:ext cx="3101900" cy="4691890"/>
          </a:xfrm>
          <a:prstGeom prst="rect">
            <a:avLst/>
          </a:prstGeom>
          <a:noFill/>
          <a:ln>
            <a:noFill/>
          </a:ln>
        </p:spPr>
      </p:pic>
      <p:sp>
        <p:nvSpPr>
          <p:cNvPr id="791" name="Google Shape;791;p130"/>
          <p:cNvSpPr txBox="1"/>
          <p:nvPr/>
        </p:nvSpPr>
        <p:spPr>
          <a:xfrm>
            <a:off x="281700" y="3139925"/>
            <a:ext cx="3648300" cy="1643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Georgia"/>
              <a:buChar char="❏"/>
            </a:pPr>
            <a:r>
              <a:rPr lang="en" sz="1800">
                <a:solidFill>
                  <a:schemeClr val="dk2"/>
                </a:solidFill>
                <a:latin typeface="Georgia"/>
                <a:ea typeface="Georgia"/>
                <a:cs typeface="Georgia"/>
                <a:sym typeface="Georgia"/>
              </a:rPr>
              <a:t>Keeps LLMs up-to-date.</a:t>
            </a:r>
            <a:endParaRPr sz="1800">
              <a:solidFill>
                <a:schemeClr val="dk2"/>
              </a:solidFill>
              <a:latin typeface="Georgia"/>
              <a:ea typeface="Georgia"/>
              <a:cs typeface="Georgia"/>
              <a:sym typeface="Georgia"/>
            </a:endParaRPr>
          </a:p>
          <a:p>
            <a:pPr indent="-342900" lvl="0" marL="457200" marR="0" rtl="0" algn="l">
              <a:lnSpc>
                <a:spcPct val="115000"/>
              </a:lnSpc>
              <a:spcBef>
                <a:spcPts val="0"/>
              </a:spcBef>
              <a:spcAft>
                <a:spcPts val="0"/>
              </a:spcAft>
              <a:buClr>
                <a:schemeClr val="dk2"/>
              </a:buClr>
              <a:buSzPts val="1800"/>
              <a:buFont typeface="Georgia"/>
              <a:buChar char="❏"/>
            </a:pPr>
            <a:r>
              <a:rPr lang="en" sz="1800">
                <a:solidFill>
                  <a:schemeClr val="dk2"/>
                </a:solidFill>
                <a:latin typeface="Georgia"/>
                <a:ea typeface="Georgia"/>
                <a:cs typeface="Georgia"/>
                <a:sym typeface="Georgia"/>
              </a:rPr>
              <a:t>Reduces hallucinations.</a:t>
            </a:r>
            <a:endParaRPr sz="1800">
              <a:solidFill>
                <a:schemeClr val="dk2"/>
              </a:solidFill>
              <a:latin typeface="Georgia"/>
              <a:ea typeface="Georgia"/>
              <a:cs typeface="Georgia"/>
              <a:sym typeface="Georgia"/>
            </a:endParaRPr>
          </a:p>
          <a:p>
            <a:pPr indent="-342900" lvl="0" marL="457200" marR="0" rtl="0" algn="l">
              <a:lnSpc>
                <a:spcPct val="115000"/>
              </a:lnSpc>
              <a:spcBef>
                <a:spcPts val="0"/>
              </a:spcBef>
              <a:spcAft>
                <a:spcPts val="0"/>
              </a:spcAft>
              <a:buClr>
                <a:schemeClr val="dk2"/>
              </a:buClr>
              <a:buSzPts val="1800"/>
              <a:buFont typeface="Georgia"/>
              <a:buChar char="❏"/>
            </a:pPr>
            <a:r>
              <a:rPr lang="en" sz="1800">
                <a:solidFill>
                  <a:schemeClr val="dk2"/>
                </a:solidFill>
                <a:latin typeface="Georgia"/>
                <a:ea typeface="Georgia"/>
                <a:cs typeface="Georgia"/>
                <a:sym typeface="Georgia"/>
              </a:rPr>
              <a:t>Domain-specific QA (finance, legal, medical).</a:t>
            </a:r>
            <a:endParaRPr sz="1800">
              <a:solidFill>
                <a:schemeClr val="dk2"/>
              </a:solidFill>
              <a:latin typeface="Georgia"/>
              <a:ea typeface="Georgia"/>
              <a:cs typeface="Georgia"/>
              <a:sym typeface="Georgia"/>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31"/>
          <p:cNvPicPr preferRelativeResize="0"/>
          <p:nvPr/>
        </p:nvPicPr>
        <p:blipFill rotWithShape="1">
          <a:blip r:embed="rId3">
            <a:alphaModFix/>
          </a:blip>
          <a:srcRect b="15490" l="0" r="0" t="0"/>
          <a:stretch/>
        </p:blipFill>
        <p:spPr>
          <a:xfrm>
            <a:off x="870000" y="444975"/>
            <a:ext cx="7779751" cy="394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Fast Text</a:t>
            </a:r>
            <a:endParaRPr/>
          </a:p>
        </p:txBody>
      </p:sp>
      <p:sp>
        <p:nvSpPr>
          <p:cNvPr id="128" name="Google Shape;128;p24"/>
          <p:cNvSpPr txBox="1"/>
          <p:nvPr>
            <p:ph idx="1" type="body"/>
          </p:nvPr>
        </p:nvSpPr>
        <p:spPr>
          <a:xfrm>
            <a:off x="311700" y="1152475"/>
            <a:ext cx="8520600" cy="37068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a:t>from gensim.models import FastText</a:t>
            </a:r>
            <a:endParaRPr/>
          </a:p>
          <a:p>
            <a:pPr indent="0" lvl="0" marL="0" rtl="0" algn="l">
              <a:spcBef>
                <a:spcPts val="1200"/>
              </a:spcBef>
              <a:spcAft>
                <a:spcPts val="0"/>
              </a:spcAft>
              <a:buNone/>
            </a:pPr>
            <a:r>
              <a:rPr lang="en"/>
              <a:t># Sample data</a:t>
            </a:r>
            <a:endParaRPr/>
          </a:p>
          <a:p>
            <a:pPr indent="0" lvl="0" marL="0" rtl="0" algn="l">
              <a:spcBef>
                <a:spcPts val="1200"/>
              </a:spcBef>
              <a:spcAft>
                <a:spcPts val="0"/>
              </a:spcAft>
              <a:buNone/>
            </a:pPr>
            <a:r>
              <a:rPr lang="en"/>
              <a:t>sentences = [</a:t>
            </a:r>
            <a:endParaRPr/>
          </a:p>
          <a:p>
            <a:pPr indent="0" lvl="0" marL="0" rtl="0" algn="l">
              <a:spcBef>
                <a:spcPts val="1200"/>
              </a:spcBef>
              <a:spcAft>
                <a:spcPts val="0"/>
              </a:spcAft>
              <a:buNone/>
            </a:pPr>
            <a:r>
              <a:rPr lang="en"/>
              <a:t>    ['this', 'is', 'the', 'first', 'document'],</a:t>
            </a:r>
            <a:endParaRPr/>
          </a:p>
          <a:p>
            <a:pPr indent="0" lvl="0" marL="0" rtl="0" algn="l">
              <a:spcBef>
                <a:spcPts val="1200"/>
              </a:spcBef>
              <a:spcAft>
                <a:spcPts val="0"/>
              </a:spcAft>
              <a:buNone/>
            </a:pPr>
            <a:r>
              <a:rPr lang="en"/>
              <a:t>    ['this', 'document', 'is', 'the', 'second', 'document'],</a:t>
            </a:r>
            <a:endParaRPr/>
          </a:p>
          <a:p>
            <a:pPr indent="0" lvl="0" marL="0" rtl="0" algn="l">
              <a:spcBef>
                <a:spcPts val="1200"/>
              </a:spcBef>
              <a:spcAft>
                <a:spcPts val="0"/>
              </a:spcAft>
              <a:buNone/>
            </a:pPr>
            <a:r>
              <a:rPr lang="en"/>
              <a:t>    ['and', 'this', 'is', 'the', 'third', 'one'],</a:t>
            </a:r>
            <a:endParaRPr/>
          </a:p>
          <a:p>
            <a:pPr indent="0" lvl="0" marL="0" rtl="0" algn="l">
              <a:spcBef>
                <a:spcPts val="1200"/>
              </a:spcBef>
              <a:spcAft>
                <a:spcPts val="0"/>
              </a:spcAft>
              <a:buNone/>
            </a:pPr>
            <a:r>
              <a:rPr lang="en"/>
              <a:t>    ['is', 'this', 'the', 'first', 'document']</a:t>
            </a:r>
            <a:endParaRPr/>
          </a:p>
          <a:p>
            <a:pPr indent="0" lvl="0" marL="0" rtl="0" algn="l">
              <a:spcBef>
                <a:spcPts val="1200"/>
              </a:spcBef>
              <a:spcAft>
                <a:spcPts val="0"/>
              </a:spcAft>
              <a:buNone/>
            </a:pPr>
            <a:r>
              <a:rPr lang="en"/>
              <a:t>]</a:t>
            </a:r>
            <a:endParaRPr/>
          </a:p>
          <a:p>
            <a:pPr indent="0" lvl="0" marL="0" rtl="0" algn="l">
              <a:spcBef>
                <a:spcPts val="1200"/>
              </a:spcBef>
              <a:spcAft>
                <a:spcPts val="0"/>
              </a:spcAft>
              <a:buNone/>
            </a:pPr>
            <a:r>
              <a:rPr lang="en"/>
              <a:t># Initialize the FastText model</a:t>
            </a:r>
            <a:endParaRPr/>
          </a:p>
          <a:p>
            <a:pPr indent="0" lvl="0" marL="0" rtl="0" algn="l">
              <a:spcBef>
                <a:spcPts val="1200"/>
              </a:spcBef>
              <a:spcAft>
                <a:spcPts val="0"/>
              </a:spcAft>
              <a:buNone/>
            </a:pPr>
            <a:r>
              <a:rPr lang="en"/>
              <a:t>model = FastText(sentences, vector_size=100, window=5, min_count=1, workers=4)</a:t>
            </a:r>
            <a:endParaRPr/>
          </a:p>
          <a:p>
            <a:pPr indent="0" lvl="0" marL="0" rtl="0" algn="l">
              <a:spcBef>
                <a:spcPts val="1200"/>
              </a:spcBef>
              <a:spcAft>
                <a:spcPts val="0"/>
              </a:spcAft>
              <a:buNone/>
            </a:pPr>
            <a:r>
              <a:rPr lang="en"/>
              <a:t># Train the model</a:t>
            </a:r>
            <a:endParaRPr/>
          </a:p>
          <a:p>
            <a:pPr indent="0" lvl="0" marL="0" rtl="0" algn="l">
              <a:spcBef>
                <a:spcPts val="1200"/>
              </a:spcBef>
              <a:spcAft>
                <a:spcPts val="0"/>
              </a:spcAft>
              <a:buNone/>
            </a:pPr>
            <a:r>
              <a:rPr lang="en"/>
              <a:t>model.train(sentences, total_examples=len(sentences), epochs=10)</a:t>
            </a:r>
            <a:endParaRPr/>
          </a:p>
          <a:p>
            <a:pPr indent="0" lvl="0" marL="0" rtl="0" algn="l">
              <a:spcBef>
                <a:spcPts val="1200"/>
              </a:spcBef>
              <a:spcAft>
                <a:spcPts val="0"/>
              </a:spcAft>
              <a:buNone/>
            </a:pPr>
            <a:r>
              <a:rPr lang="en"/>
              <a:t># Get vector for a word</a:t>
            </a:r>
            <a:endParaRPr/>
          </a:p>
          <a:p>
            <a:pPr indent="0" lvl="0" marL="0" rtl="0" algn="l">
              <a:spcBef>
                <a:spcPts val="1200"/>
              </a:spcBef>
              <a:spcAft>
                <a:spcPts val="1200"/>
              </a:spcAft>
              <a:buNone/>
            </a:pPr>
            <a:r>
              <a:rPr lang="en"/>
              <a:t>print(model.wv['document'])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2" name="Google Shape;802;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chemeClr val="dk1"/>
                </a:solidFill>
              </a:rPr>
              <a:t>Embeddings</a:t>
            </a:r>
            <a:r>
              <a:rPr lang="en" sz="1100">
                <a:solidFill>
                  <a:schemeClr val="dk1"/>
                </a:solidFill>
              </a:rPr>
              <a:t> → convert text into vectors.</a:t>
            </a:r>
            <a:br>
              <a:rPr lang="en" sz="1100">
                <a:solidFill>
                  <a:schemeClr val="dk1"/>
                </a:solidFill>
              </a:rPr>
            </a:b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Vector Database</a:t>
            </a:r>
            <a:r>
              <a:rPr lang="en" sz="1100">
                <a:solidFill>
                  <a:schemeClr val="dk1"/>
                </a:solidFill>
              </a:rPr>
              <a:t> → store and search embeddings (FAISS, Chroma, Pinecone).</a:t>
            </a:r>
            <a:br>
              <a:rPr lang="en" sz="1100">
                <a:solidFill>
                  <a:schemeClr val="dk1"/>
                </a:solidFill>
              </a:rPr>
            </a:b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Retriever</a:t>
            </a:r>
            <a:r>
              <a:rPr lang="en" sz="1100">
                <a:solidFill>
                  <a:schemeClr val="dk1"/>
                </a:solidFill>
              </a:rPr>
              <a:t> → finds relevant chunks.</a:t>
            </a:r>
            <a:br>
              <a:rPr lang="en" sz="1100">
                <a:solidFill>
                  <a:schemeClr val="dk1"/>
                </a:solidFill>
              </a:rPr>
            </a:b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LLM</a:t>
            </a:r>
            <a:r>
              <a:rPr lang="en" sz="1100">
                <a:solidFill>
                  <a:schemeClr val="dk1"/>
                </a:solidFill>
              </a:rPr>
              <a:t> → generates answer with retrieved context.</a:t>
            </a:r>
            <a:br>
              <a:rPr lang="en" sz="1100">
                <a:solidFill>
                  <a:schemeClr val="dk1"/>
                </a:solidFill>
              </a:rPr>
            </a:b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Keep it simple with </a:t>
            </a:r>
            <a:r>
              <a:rPr b="1" lang="en" sz="1100">
                <a:solidFill>
                  <a:schemeClr val="dk1"/>
                </a:solidFill>
              </a:rPr>
              <a:t>3 steps</a:t>
            </a:r>
            <a:r>
              <a:rPr lang="en" sz="1100">
                <a:solidFill>
                  <a:schemeClr val="dk1"/>
                </a:solidFill>
              </a:rPr>
              <a:t>: </a:t>
            </a:r>
            <a:r>
              <a:rPr i="1" lang="en" sz="1100">
                <a:solidFill>
                  <a:schemeClr val="dk1"/>
                </a:solidFill>
              </a:rPr>
              <a:t>Index → Retrieve → Generate</a:t>
            </a:r>
            <a:r>
              <a:rPr lang="en" sz="1100">
                <a:solidFill>
                  <a:schemeClr val="dk1"/>
                </a:solidFill>
              </a:rPr>
              <a:t>.</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 Langchain</a:t>
            </a:r>
            <a:endParaRPr/>
          </a:p>
          <a:p>
            <a:pPr indent="0" lvl="0" marL="0" rtl="0" algn="l">
              <a:spcBef>
                <a:spcPts val="0"/>
              </a:spcBef>
              <a:spcAft>
                <a:spcPts val="0"/>
              </a:spcAft>
              <a:buNone/>
            </a:pPr>
            <a:r>
              <a:t/>
            </a:r>
            <a:endParaRPr/>
          </a:p>
        </p:txBody>
      </p:sp>
      <p:sp>
        <p:nvSpPr>
          <p:cNvPr id="808" name="Google Shape;808;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LangChain is a framework that simplifies building applications with LLMs by providing modular components and abstractions.</a:t>
            </a:r>
            <a:endParaRPr/>
          </a:p>
          <a:p>
            <a:pPr indent="0" lvl="0" marL="0" rtl="0" algn="l">
              <a:spcBef>
                <a:spcPts val="1200"/>
              </a:spcBef>
              <a:spcAft>
                <a:spcPts val="1200"/>
              </a:spcAft>
              <a:buNone/>
            </a:pPr>
            <a:r>
              <a:rPr lang="en"/>
              <a:t> For RAG (Retrieval Augmented Generation) pipelines specifically, it offers pre-built components for document loading, text chunking, vector storage, and retrieval — allowing us, the developers, to quickly set up a working system without having to implement these pieces from scratch.</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4"/>
          <p:cNvSpPr txBox="1"/>
          <p:nvPr>
            <p:ph type="title"/>
          </p:nvPr>
        </p:nvSpPr>
        <p:spPr>
          <a:xfrm>
            <a:off x="311700" y="445025"/>
            <a:ext cx="388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Ingestion</a:t>
            </a:r>
            <a:endParaRPr/>
          </a:p>
          <a:p>
            <a:pPr indent="0" lvl="0" marL="0" rtl="0" algn="l">
              <a:spcBef>
                <a:spcPts val="0"/>
              </a:spcBef>
              <a:spcAft>
                <a:spcPts val="0"/>
              </a:spcAft>
              <a:buNone/>
            </a:pPr>
            <a:r>
              <a:t/>
            </a:r>
            <a:endParaRPr/>
          </a:p>
        </p:txBody>
      </p:sp>
      <p:sp>
        <p:nvSpPr>
          <p:cNvPr id="814" name="Google Shape;814;p134"/>
          <p:cNvSpPr txBox="1"/>
          <p:nvPr>
            <p:ph idx="1" type="body"/>
          </p:nvPr>
        </p:nvSpPr>
        <p:spPr>
          <a:xfrm>
            <a:off x="311700" y="1152475"/>
            <a:ext cx="3889800" cy="3385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flow is simple — we’ll take a bunch of PDFs, put ’em all in a directory, load ’em in our script, chunk ‘em in pieces, create embeddings, and lastly, store the documents and their embeddings in a vector store e.g. </a:t>
            </a:r>
            <a:endParaRPr/>
          </a:p>
          <a:p>
            <a:pPr indent="0" lvl="0" marL="0" rtl="0" algn="l">
              <a:spcBef>
                <a:spcPts val="1200"/>
              </a:spcBef>
              <a:spcAft>
                <a:spcPts val="1200"/>
              </a:spcAft>
              <a:buNone/>
            </a:pPr>
            <a:r>
              <a:rPr lang="en"/>
              <a:t>Chroma/FAISS so that we’ll be able to perform some similarity search in the future.</a:t>
            </a:r>
            <a:endParaRPr/>
          </a:p>
        </p:txBody>
      </p:sp>
      <p:pic>
        <p:nvPicPr>
          <p:cNvPr id="815" name="Google Shape;815;p134"/>
          <p:cNvPicPr preferRelativeResize="0"/>
          <p:nvPr/>
        </p:nvPicPr>
        <p:blipFill>
          <a:blip r:embed="rId3">
            <a:alphaModFix/>
          </a:blip>
          <a:stretch>
            <a:fillRect/>
          </a:stretch>
        </p:blipFill>
        <p:spPr>
          <a:xfrm>
            <a:off x="4388400" y="153400"/>
            <a:ext cx="4597224" cy="46836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1" name="Google Shape;821;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7" name="Google Shape;827;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ELMo (Embeddings from Language Models)</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ELMo is a deep contextualized word representation that models both complex characteristics of word use (e.g., syntax and semantics) and how these uses vary across linguistic contexts (e.g., to model polysemy). ELMo generates context-sensitive embeddings using deep bi-directional LSTM models. It provides different embeddings for words based on their context.</a:t>
            </a:r>
            <a:endParaRPr/>
          </a:p>
          <a:p>
            <a:pPr indent="0" lvl="0" marL="0" rtl="0" algn="l">
              <a:spcBef>
                <a:spcPts val="1200"/>
              </a:spcBef>
              <a:spcAft>
                <a:spcPts val="0"/>
              </a:spcAft>
              <a:buNone/>
            </a:pPr>
            <a:r>
              <a:rPr b="1" lang="en"/>
              <a:t>Key Features of ELMo:</a:t>
            </a:r>
            <a:endParaRPr b="1"/>
          </a:p>
          <a:p>
            <a:pPr indent="0" lvl="0" marL="0" rtl="0" algn="l">
              <a:spcBef>
                <a:spcPts val="1200"/>
              </a:spcBef>
              <a:spcAft>
                <a:spcPts val="0"/>
              </a:spcAft>
              <a:buNone/>
            </a:pPr>
            <a:r>
              <a:rPr lang="en"/>
              <a:t>1. Contextualized Representations: ELMo embeddings vary depending on the context in which a word appears. This is different from traditional embeddings like Word2Vec or GloVe, which provide a single representation for each word regardless of context.</a:t>
            </a:r>
            <a:endParaRPr/>
          </a:p>
          <a:p>
            <a:pPr indent="0" lvl="0" marL="0" rtl="0" algn="l">
              <a:spcBef>
                <a:spcPts val="1200"/>
              </a:spcBef>
              <a:spcAft>
                <a:spcPts val="0"/>
              </a:spcAft>
              <a:buNone/>
            </a:pPr>
            <a:r>
              <a:rPr lang="en"/>
              <a:t>2. Deep Representations: ELMo uses deep bidirectional LSTM networks to generate embeddings, capturing complex syntactic and semantic information.</a:t>
            </a:r>
            <a:endParaRPr/>
          </a:p>
          <a:p>
            <a:pPr indent="0" lvl="0" marL="0" rtl="0" algn="l">
              <a:spcBef>
                <a:spcPts val="1200"/>
              </a:spcBef>
              <a:spcAft>
                <a:spcPts val="0"/>
              </a:spcAft>
              <a:buNone/>
            </a:pPr>
            <a:r>
              <a:rPr lang="en"/>
              <a:t>3. Layer-wise Representations: ELMo combines representations from all the layers of the biLSTM, which allows it to capture different types of information at different layers.</a:t>
            </a:r>
            <a:endParaRPr/>
          </a:p>
          <a:p>
            <a:pPr indent="0" lvl="0" marL="0" rtl="0" algn="l">
              <a:spcBef>
                <a:spcPts val="1200"/>
              </a:spcBef>
              <a:spcAft>
                <a:spcPts val="0"/>
              </a:spcAft>
              <a:buNone/>
            </a:pPr>
            <a:r>
              <a:rPr lang="en"/>
              <a:t>Pros: Contextualized Embeddings, Bi-directional Context.</a:t>
            </a:r>
            <a:endParaRPr/>
          </a:p>
          <a:p>
            <a:pPr indent="0" lvl="0" marL="0" rtl="0" algn="l">
              <a:spcBef>
                <a:spcPts val="1200"/>
              </a:spcBef>
              <a:spcAft>
                <a:spcPts val="1200"/>
              </a:spcAft>
              <a:buNone/>
            </a:pPr>
            <a:r>
              <a:rPr lang="en"/>
              <a:t>Cons: Complexity and Size, Fixed context window.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ELMo </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import tensorflow as tf</a:t>
            </a:r>
            <a:endParaRPr/>
          </a:p>
          <a:p>
            <a:pPr indent="0" lvl="0" marL="0" rtl="0" algn="l">
              <a:spcBef>
                <a:spcPts val="1200"/>
              </a:spcBef>
              <a:spcAft>
                <a:spcPts val="0"/>
              </a:spcAft>
              <a:buNone/>
            </a:pPr>
            <a:r>
              <a:rPr lang="en"/>
              <a:t>import tensorflow_hub as hub</a:t>
            </a:r>
            <a:endParaRPr/>
          </a:p>
          <a:p>
            <a:pPr indent="0" lvl="0" marL="0" rtl="0" algn="l">
              <a:spcBef>
                <a:spcPts val="1200"/>
              </a:spcBef>
              <a:spcAft>
                <a:spcPts val="0"/>
              </a:spcAft>
              <a:buNone/>
            </a:pPr>
            <a:r>
              <a:rPr lang="en"/>
              <a:t># Load pre-trained ELMo model from TensorFlow Hub</a:t>
            </a:r>
            <a:endParaRPr/>
          </a:p>
          <a:p>
            <a:pPr indent="0" lvl="0" marL="0" rtl="0" algn="l">
              <a:spcBef>
                <a:spcPts val="1200"/>
              </a:spcBef>
              <a:spcAft>
                <a:spcPts val="0"/>
              </a:spcAft>
              <a:buNone/>
            </a:pPr>
            <a:r>
              <a:rPr lang="en"/>
              <a:t>elmo = hub.load("https://tfhub.dev/google/elmo/3")</a:t>
            </a:r>
            <a:endParaRPr/>
          </a:p>
          <a:p>
            <a:pPr indent="0" lvl="0" marL="0" rtl="0" algn="l">
              <a:spcBef>
                <a:spcPts val="1200"/>
              </a:spcBef>
              <a:spcAft>
                <a:spcPts val="0"/>
              </a:spcAft>
              <a:buNone/>
            </a:pPr>
            <a:r>
              <a:rPr lang="en"/>
              <a:t># Sample data</a:t>
            </a:r>
            <a:endParaRPr/>
          </a:p>
          <a:p>
            <a:pPr indent="0" lvl="0" marL="0" rtl="0" algn="l">
              <a:spcBef>
                <a:spcPts val="1200"/>
              </a:spcBef>
              <a:spcAft>
                <a:spcPts val="0"/>
              </a:spcAft>
              <a:buNone/>
            </a:pPr>
            <a:r>
              <a:rPr lang="en"/>
              <a:t>sentences = ["This is the first document.", "This document is the second document."]</a:t>
            </a:r>
            <a:endParaRPr/>
          </a:p>
          <a:p>
            <a:pPr indent="0" lvl="0" marL="0" rtl="0" algn="l">
              <a:spcBef>
                <a:spcPts val="1200"/>
              </a:spcBef>
              <a:spcAft>
                <a:spcPts val="0"/>
              </a:spcAft>
              <a:buNone/>
            </a:pPr>
            <a:r>
              <a:rPr lang="en"/>
              <a:t>def elmo_vectors(sentences):</a:t>
            </a:r>
            <a:endParaRPr/>
          </a:p>
          <a:p>
            <a:pPr indent="0" lvl="0" marL="0" rtl="0" algn="l">
              <a:spcBef>
                <a:spcPts val="1200"/>
              </a:spcBef>
              <a:spcAft>
                <a:spcPts val="0"/>
              </a:spcAft>
              <a:buNone/>
            </a:pPr>
            <a:r>
              <a:rPr lang="en"/>
              <a:t>    embeddings = elmo.signatures['default'](tf.constant(sentences))['elmo']</a:t>
            </a:r>
            <a:endParaRPr/>
          </a:p>
          <a:p>
            <a:pPr indent="0" lvl="0" marL="0" rtl="0" algn="l">
              <a:spcBef>
                <a:spcPts val="1200"/>
              </a:spcBef>
              <a:spcAft>
                <a:spcPts val="0"/>
              </a:spcAft>
              <a:buNone/>
            </a:pPr>
            <a:r>
              <a:rPr lang="en"/>
              <a:t>    return embeddings</a:t>
            </a:r>
            <a:endParaRPr/>
          </a:p>
          <a:p>
            <a:pPr indent="0" lvl="0" marL="0" rtl="0" algn="l">
              <a:spcBef>
                <a:spcPts val="1200"/>
              </a:spcBef>
              <a:spcAft>
                <a:spcPts val="0"/>
              </a:spcAft>
              <a:buNone/>
            </a:pPr>
            <a:r>
              <a:rPr lang="en"/>
              <a:t># Get ELMo embeddings</a:t>
            </a:r>
            <a:endParaRPr/>
          </a:p>
          <a:p>
            <a:pPr indent="0" lvl="0" marL="0" rtl="0" algn="l">
              <a:spcBef>
                <a:spcPts val="1200"/>
              </a:spcBef>
              <a:spcAft>
                <a:spcPts val="0"/>
              </a:spcAft>
              <a:buNone/>
            </a:pPr>
            <a:r>
              <a:rPr lang="en"/>
              <a:t>elmo_embeddings = elmo_vectors(sentences)</a:t>
            </a:r>
            <a:endParaRPr/>
          </a:p>
          <a:p>
            <a:pPr indent="0" lvl="0" marL="0" rtl="0" algn="l">
              <a:spcBef>
                <a:spcPts val="1200"/>
              </a:spcBef>
              <a:spcAft>
                <a:spcPts val="1200"/>
              </a:spcAft>
              <a:buNone/>
            </a:pPr>
            <a:r>
              <a:rPr lang="en"/>
              <a:t>print(elmo_embeddings)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64025" y="1424375"/>
            <a:ext cx="8520600" cy="105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Students should see why something like BERT was even needed.</a:t>
            </a:r>
            <a:endParaRPr/>
          </a:p>
        </p:txBody>
      </p:sp>
      <p:sp>
        <p:nvSpPr>
          <p:cNvPr id="146" name="Google Shape;146;p27"/>
          <p:cNvSpPr txBox="1"/>
          <p:nvPr/>
        </p:nvSpPr>
        <p:spPr>
          <a:xfrm>
            <a:off x="680325" y="2997875"/>
            <a:ext cx="7924500" cy="12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Transition into Deep Learning for NLP</a:t>
            </a:r>
            <a:endParaRPr/>
          </a:p>
        </p:txBody>
      </p:sp>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 to now, most NLP tasks relied on rule-based systems or classical machine learning approaches like Naïve Bayes, SVMs, or logistic regression. These methods often depend on hand-crafted features (e.g., bag-of-words, TF-IDF, n-grams) and work well for smaller datasets and simple problems. However, they struggle when it comes to:</a:t>
            </a:r>
            <a:endParaRPr/>
          </a:p>
          <a:p>
            <a:pPr indent="-342900" lvl="0" marL="457200" rtl="0" algn="l">
              <a:spcBef>
                <a:spcPts val="1200"/>
              </a:spcBef>
              <a:spcAft>
                <a:spcPts val="0"/>
              </a:spcAft>
              <a:buSzPts val="1800"/>
              <a:buChar char="❏"/>
            </a:pPr>
            <a:r>
              <a:rPr lang="en"/>
              <a:t>Capturing context and meaning in long sequences of text.</a:t>
            </a:r>
            <a:endParaRPr/>
          </a:p>
          <a:p>
            <a:pPr indent="-342900" lvl="0" marL="457200" rtl="0" algn="l">
              <a:spcBef>
                <a:spcPts val="0"/>
              </a:spcBef>
              <a:spcAft>
                <a:spcPts val="0"/>
              </a:spcAft>
              <a:buSzPts val="1800"/>
              <a:buChar char="❏"/>
            </a:pPr>
            <a:r>
              <a:rPr lang="en"/>
              <a:t>Handling ambiguity (e.g., “bank” as a riverbank vs. financial bank).</a:t>
            </a:r>
            <a:endParaRPr/>
          </a:p>
          <a:p>
            <a:pPr indent="-342900" lvl="0" marL="457200" rtl="0" algn="l">
              <a:spcBef>
                <a:spcPts val="0"/>
              </a:spcBef>
              <a:spcAft>
                <a:spcPts val="0"/>
              </a:spcAft>
              <a:buSzPts val="1800"/>
              <a:buChar char="❏"/>
            </a:pPr>
            <a:r>
              <a:rPr lang="en"/>
              <a:t>Scaling to large and diverse text corpora.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sp>
        <p:nvSpPr>
          <p:cNvPr id="158" name="Google Shape;158;p29"/>
          <p:cNvSpPr txBox="1"/>
          <p:nvPr>
            <p:ph idx="1" type="body"/>
          </p:nvPr>
        </p:nvSpPr>
        <p:spPr>
          <a:xfrm>
            <a:off x="311700" y="1152475"/>
            <a:ext cx="8520600" cy="16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where Deep Learning made a breakthrough. By learning representations automatically from raw text rather than relying only on handcrafted features, deep neural networks brought significant improvements in tasks like machine translation, sentiment analysis, and question answering.</a:t>
            </a:r>
            <a:endParaRPr/>
          </a:p>
        </p:txBody>
      </p:sp>
      <p:sp>
        <p:nvSpPr>
          <p:cNvPr id="159" name="Google Shape;159;p29"/>
          <p:cNvSpPr txBox="1"/>
          <p:nvPr/>
        </p:nvSpPr>
        <p:spPr>
          <a:xfrm>
            <a:off x="575650" y="3311850"/>
            <a:ext cx="78051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highlight>
                  <a:srgbClr val="FF9900"/>
                </a:highlight>
              </a:rPr>
              <a:t>https://playground.tensorflow.org/</a:t>
            </a:r>
            <a:endParaRPr sz="1800">
              <a:solidFill>
                <a:schemeClr val="dk2"/>
              </a:solidFill>
              <a:highlight>
                <a:srgbClr val="FF99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Key reasons for the shift:</a:t>
            </a:r>
            <a:endParaRPr>
              <a:latin typeface="Georgia"/>
              <a:ea typeface="Georgia"/>
              <a:cs typeface="Georgia"/>
              <a:sym typeface="Georgia"/>
            </a:endParaRPr>
          </a:p>
        </p:txBody>
      </p:sp>
      <p:sp>
        <p:nvSpPr>
          <p:cNvPr id="165" name="Google Shape;16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latin typeface="Georgia"/>
                <a:ea typeface="Georgia"/>
                <a:cs typeface="Georgia"/>
                <a:sym typeface="Georgia"/>
              </a:rPr>
              <a:t>Word Embeddings</a:t>
            </a:r>
            <a:r>
              <a:rPr lang="en" sz="1400">
                <a:solidFill>
                  <a:schemeClr val="dk1"/>
                </a:solidFill>
                <a:latin typeface="Georgia"/>
                <a:ea typeface="Georgia"/>
                <a:cs typeface="Georgia"/>
                <a:sym typeface="Georgia"/>
              </a:rPr>
              <a:t> (Word2Vec, GloVe, FastText) → Represent words in dense vector space where semantic meaning is preserved.</a:t>
            </a:r>
            <a:endParaRPr sz="1400">
              <a:solidFill>
                <a:schemeClr val="dk1"/>
              </a:solidFill>
              <a:latin typeface="Georgia"/>
              <a:ea typeface="Georgia"/>
              <a:cs typeface="Georgia"/>
              <a:sym typeface="Georgia"/>
            </a:endParaRPr>
          </a:p>
          <a:p>
            <a:pPr indent="0" lvl="0" marL="457200" rtl="0" algn="l">
              <a:spcBef>
                <a:spcPts val="1200"/>
              </a:spcBef>
              <a:spcAft>
                <a:spcPts val="0"/>
              </a:spcAft>
              <a:buNone/>
            </a:pPr>
            <a:r>
              <a:t/>
            </a:r>
            <a:endParaRPr sz="1400">
              <a:solidFill>
                <a:schemeClr val="dk1"/>
              </a:solidFill>
              <a:latin typeface="Georgia"/>
              <a:ea typeface="Georgia"/>
              <a:cs typeface="Georgia"/>
              <a:sym typeface="Georgia"/>
            </a:endParaRPr>
          </a:p>
          <a:p>
            <a:pPr indent="-317500" lvl="0" marL="457200" rtl="0" algn="l">
              <a:spcBef>
                <a:spcPts val="1200"/>
              </a:spcBef>
              <a:spcAft>
                <a:spcPts val="0"/>
              </a:spcAft>
              <a:buClr>
                <a:schemeClr val="dk1"/>
              </a:buClr>
              <a:buSzPts val="1400"/>
              <a:buChar char="❏"/>
            </a:pPr>
            <a:r>
              <a:rPr b="1" lang="en" sz="1400">
                <a:solidFill>
                  <a:schemeClr val="dk1"/>
                </a:solidFill>
                <a:latin typeface="Georgia"/>
                <a:ea typeface="Georgia"/>
                <a:cs typeface="Georgia"/>
                <a:sym typeface="Georgia"/>
              </a:rPr>
              <a:t>Neural Networks for Sequences</a:t>
            </a:r>
            <a:r>
              <a:rPr lang="en" sz="1400">
                <a:solidFill>
                  <a:schemeClr val="dk1"/>
                </a:solidFill>
                <a:latin typeface="Georgia"/>
                <a:ea typeface="Georgia"/>
                <a:cs typeface="Georgia"/>
                <a:sym typeface="Georgia"/>
              </a:rPr>
              <a:t> → RNNs, LSTMs, and GRUs can capture word order and sequential context better than bag-of-words.</a:t>
            </a:r>
            <a:endParaRPr sz="1400">
              <a:solidFill>
                <a:schemeClr val="dk1"/>
              </a:solidFill>
              <a:latin typeface="Georgia"/>
              <a:ea typeface="Georgia"/>
              <a:cs typeface="Georgia"/>
              <a:sym typeface="Georgia"/>
            </a:endParaRPr>
          </a:p>
          <a:p>
            <a:pPr indent="0" lvl="0" marL="457200" rtl="0" algn="l">
              <a:spcBef>
                <a:spcPts val="1200"/>
              </a:spcBef>
              <a:spcAft>
                <a:spcPts val="0"/>
              </a:spcAft>
              <a:buNone/>
            </a:pPr>
            <a:r>
              <a:t/>
            </a:r>
            <a:endParaRPr sz="1400">
              <a:solidFill>
                <a:schemeClr val="dk1"/>
              </a:solidFill>
              <a:latin typeface="Georgia"/>
              <a:ea typeface="Georgia"/>
              <a:cs typeface="Georgia"/>
              <a:sym typeface="Georgia"/>
            </a:endParaRPr>
          </a:p>
          <a:p>
            <a:pPr indent="-317500" lvl="0" marL="457200" rtl="0" algn="l">
              <a:spcBef>
                <a:spcPts val="1200"/>
              </a:spcBef>
              <a:spcAft>
                <a:spcPts val="0"/>
              </a:spcAft>
              <a:buClr>
                <a:schemeClr val="dk1"/>
              </a:buClr>
              <a:buSzPts val="1400"/>
              <a:buChar char="❏"/>
            </a:pPr>
            <a:r>
              <a:rPr b="1" lang="en" sz="1400">
                <a:solidFill>
                  <a:schemeClr val="dk1"/>
                </a:solidFill>
                <a:latin typeface="Georgia"/>
                <a:ea typeface="Georgia"/>
                <a:cs typeface="Georgia"/>
                <a:sym typeface="Georgia"/>
              </a:rPr>
              <a:t>Attention Mechanisms &amp; Transformers</a:t>
            </a:r>
            <a:r>
              <a:rPr lang="en" sz="1400">
                <a:solidFill>
                  <a:schemeClr val="dk1"/>
                </a:solidFill>
                <a:latin typeface="Georgia"/>
                <a:ea typeface="Georgia"/>
                <a:cs typeface="Georgia"/>
                <a:sym typeface="Georgia"/>
              </a:rPr>
              <a:t> → Allow models to focus on relevant parts of a sequence and process text in parallel, leading to powerful models like </a:t>
            </a:r>
            <a:r>
              <a:rPr b="1" lang="en" sz="1400">
                <a:solidFill>
                  <a:schemeClr val="dk1"/>
                </a:solidFill>
                <a:latin typeface="Georgia"/>
                <a:ea typeface="Georgia"/>
                <a:cs typeface="Georgia"/>
                <a:sym typeface="Georgia"/>
              </a:rPr>
              <a:t>BERT</a:t>
            </a:r>
            <a:r>
              <a:rPr lang="en" sz="1400">
                <a:solidFill>
                  <a:schemeClr val="dk1"/>
                </a:solidFill>
                <a:latin typeface="Georgia"/>
                <a:ea typeface="Georgia"/>
                <a:cs typeface="Georgia"/>
                <a:sym typeface="Georgia"/>
              </a:rPr>
              <a:t> and </a:t>
            </a:r>
            <a:r>
              <a:rPr b="1" lang="en" sz="1400">
                <a:solidFill>
                  <a:schemeClr val="dk1"/>
                </a:solidFill>
                <a:latin typeface="Georgia"/>
                <a:ea typeface="Georgia"/>
                <a:cs typeface="Georgia"/>
                <a:sym typeface="Georgia"/>
              </a:rPr>
              <a:t>GPT</a:t>
            </a:r>
            <a:r>
              <a:rPr lang="en" sz="1400">
                <a:solidFill>
                  <a:schemeClr val="dk1"/>
                </a:solidFill>
                <a:latin typeface="Georgia"/>
                <a:ea typeface="Georgia"/>
                <a:cs typeface="Georgia"/>
                <a:sym typeface="Georgia"/>
              </a:rPr>
              <a:t>.</a:t>
            </a:r>
            <a:endParaRPr sz="1400">
              <a:solidFill>
                <a:schemeClr val="dk1"/>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This initializes the Word2Vec model. </a:t>
            </a:r>
            <a:endParaRPr sz="1800">
              <a:solidFill>
                <a:schemeClr val="dk2"/>
              </a:solidFill>
              <a:latin typeface="Georgia"/>
              <a:ea typeface="Georgia"/>
              <a:cs typeface="Georgia"/>
              <a:sym typeface="Georgia"/>
            </a:endParaRPr>
          </a:p>
          <a:p>
            <a:pPr indent="0" lvl="0" marL="0" rtl="0" algn="l">
              <a:spcBef>
                <a:spcPts val="0"/>
              </a:spcBef>
              <a:spcAft>
                <a:spcPts val="0"/>
              </a:spcAft>
              <a:buNone/>
            </a:pPr>
            <a:r>
              <a:t/>
            </a:r>
            <a:endParaRPr sz="1800">
              <a:solidFill>
                <a:schemeClr val="dk2"/>
              </a:solidFill>
              <a:latin typeface="Georgia"/>
              <a:ea typeface="Georgia"/>
              <a:cs typeface="Georgia"/>
              <a:sym typeface="Georgia"/>
            </a:endParaRPr>
          </a:p>
        </p:txBody>
      </p:sp>
      <p:sp>
        <p:nvSpPr>
          <p:cNvPr id="171" name="Google Shape;171;p31"/>
          <p:cNvSpPr txBox="1"/>
          <p:nvPr>
            <p:ph idx="1" type="body"/>
          </p:nvPr>
        </p:nvSpPr>
        <p:spPr>
          <a:xfrm>
            <a:off x="311700" y="1047800"/>
            <a:ext cx="8520600" cy="39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88"/>
              <a:buNone/>
            </a:pPr>
            <a:r>
              <a:rPr lang="en" sz="1225">
                <a:latin typeface="Georgia"/>
                <a:ea typeface="Georgia"/>
                <a:cs typeface="Georgia"/>
                <a:sym typeface="Georgia"/>
              </a:rPr>
              <a:t>The parameters mean:</a:t>
            </a:r>
            <a:endParaRPr sz="1225">
              <a:latin typeface="Georgia"/>
              <a:ea typeface="Georgia"/>
              <a:cs typeface="Georgia"/>
              <a:sym typeface="Georgia"/>
            </a:endParaRPr>
          </a:p>
          <a:p>
            <a:pPr indent="0" lvl="0" marL="0" rtl="0" algn="l">
              <a:spcBef>
                <a:spcPts val="1200"/>
              </a:spcBef>
              <a:spcAft>
                <a:spcPts val="0"/>
              </a:spcAft>
              <a:buSzPts val="688"/>
              <a:buNone/>
            </a:pPr>
            <a:r>
              <a:rPr b="1" lang="en" sz="1225">
                <a:latin typeface="Georgia"/>
                <a:ea typeface="Georgia"/>
                <a:cs typeface="Georgia"/>
                <a:sym typeface="Georgia"/>
              </a:rPr>
              <a:t>sentences:</a:t>
            </a:r>
            <a:r>
              <a:rPr lang="en" sz="1225">
                <a:latin typeface="Georgia"/>
                <a:ea typeface="Georgia"/>
                <a:cs typeface="Georgia"/>
                <a:sym typeface="Georgia"/>
              </a:rPr>
              <a:t> Your training data (a list of tokenized sentences).</a:t>
            </a:r>
            <a:endParaRPr sz="1225">
              <a:latin typeface="Georgia"/>
              <a:ea typeface="Georgia"/>
              <a:cs typeface="Georgia"/>
              <a:sym typeface="Georgia"/>
            </a:endParaRPr>
          </a:p>
          <a:p>
            <a:pPr indent="0" lvl="0" marL="0" rtl="0" algn="l">
              <a:spcBef>
                <a:spcPts val="1200"/>
              </a:spcBef>
              <a:spcAft>
                <a:spcPts val="0"/>
              </a:spcAft>
              <a:buSzPts val="688"/>
              <a:buNone/>
            </a:pPr>
            <a:r>
              <a:rPr b="1" lang="en" sz="1225">
                <a:latin typeface="Georgia"/>
                <a:ea typeface="Georgia"/>
                <a:cs typeface="Georgia"/>
                <a:sym typeface="Georgia"/>
              </a:rPr>
              <a:t>Example:</a:t>
            </a:r>
            <a:r>
              <a:rPr lang="en" sz="1225">
                <a:latin typeface="Georgia"/>
                <a:ea typeface="Georgia"/>
                <a:cs typeface="Georgia"/>
                <a:sym typeface="Georgia"/>
              </a:rPr>
              <a:t> [["I", "like", "cats"], ["cats", "like", "milk"]].</a:t>
            </a:r>
            <a:endParaRPr sz="1225">
              <a:latin typeface="Georgia"/>
              <a:ea typeface="Georgia"/>
              <a:cs typeface="Georgia"/>
              <a:sym typeface="Georgia"/>
            </a:endParaRPr>
          </a:p>
          <a:p>
            <a:pPr indent="0" lvl="0" marL="0" rtl="0" algn="l">
              <a:spcBef>
                <a:spcPts val="1200"/>
              </a:spcBef>
              <a:spcAft>
                <a:spcPts val="0"/>
              </a:spcAft>
              <a:buSzPts val="688"/>
              <a:buNone/>
            </a:pPr>
            <a:r>
              <a:rPr b="1" lang="en" sz="1225">
                <a:latin typeface="Georgia"/>
                <a:ea typeface="Georgia"/>
                <a:cs typeface="Georgia"/>
                <a:sym typeface="Georgia"/>
              </a:rPr>
              <a:t>vector_size</a:t>
            </a:r>
            <a:r>
              <a:rPr lang="en" sz="1225">
                <a:latin typeface="Georgia"/>
                <a:ea typeface="Georgia"/>
                <a:cs typeface="Georgia"/>
                <a:sym typeface="Georgia"/>
              </a:rPr>
              <a:t>=100: The dimension of the word embeddings (each word → a 100-dimensional vector).</a:t>
            </a:r>
            <a:endParaRPr sz="1225">
              <a:latin typeface="Georgia"/>
              <a:ea typeface="Georgia"/>
              <a:cs typeface="Georgia"/>
              <a:sym typeface="Georgia"/>
            </a:endParaRPr>
          </a:p>
          <a:p>
            <a:pPr indent="0" lvl="0" marL="0" rtl="0" algn="l">
              <a:spcBef>
                <a:spcPts val="1200"/>
              </a:spcBef>
              <a:spcAft>
                <a:spcPts val="0"/>
              </a:spcAft>
              <a:buSzPts val="688"/>
              <a:buNone/>
            </a:pPr>
            <a:r>
              <a:rPr b="1" lang="en" sz="1225">
                <a:latin typeface="Georgia"/>
                <a:ea typeface="Georgia"/>
                <a:cs typeface="Georgia"/>
                <a:sym typeface="Georgia"/>
              </a:rPr>
              <a:t>Larger size</a:t>
            </a:r>
            <a:r>
              <a:rPr lang="en" sz="1225">
                <a:latin typeface="Georgia"/>
                <a:ea typeface="Georgia"/>
                <a:cs typeface="Georgia"/>
                <a:sym typeface="Georgia"/>
              </a:rPr>
              <a:t> → captures more nuance, but needs more data.</a:t>
            </a:r>
            <a:endParaRPr sz="1225">
              <a:latin typeface="Georgia"/>
              <a:ea typeface="Georgia"/>
              <a:cs typeface="Georgia"/>
              <a:sym typeface="Georgia"/>
            </a:endParaRPr>
          </a:p>
          <a:p>
            <a:pPr indent="0" lvl="0" marL="0" rtl="0" algn="l">
              <a:spcBef>
                <a:spcPts val="1200"/>
              </a:spcBef>
              <a:spcAft>
                <a:spcPts val="0"/>
              </a:spcAft>
              <a:buSzPts val="688"/>
              <a:buNone/>
            </a:pPr>
            <a:r>
              <a:rPr lang="en" sz="1225">
                <a:latin typeface="Georgia"/>
                <a:ea typeface="Georgia"/>
                <a:cs typeface="Georgia"/>
                <a:sym typeface="Georgia"/>
              </a:rPr>
              <a:t>window=5: Context window size. The model will look 5 words before and 5 words after a given word to learn relationships.</a:t>
            </a:r>
            <a:endParaRPr sz="1225">
              <a:latin typeface="Georgia"/>
              <a:ea typeface="Georgia"/>
              <a:cs typeface="Georgia"/>
              <a:sym typeface="Georgia"/>
            </a:endParaRPr>
          </a:p>
          <a:p>
            <a:pPr indent="0" lvl="0" marL="0" rtl="0" algn="l">
              <a:spcBef>
                <a:spcPts val="1200"/>
              </a:spcBef>
              <a:spcAft>
                <a:spcPts val="0"/>
              </a:spcAft>
              <a:buSzPts val="688"/>
              <a:buNone/>
            </a:pPr>
            <a:r>
              <a:rPr lang="en" sz="1225">
                <a:latin typeface="Georgia"/>
                <a:ea typeface="Georgia"/>
                <a:cs typeface="Georgia"/>
                <a:sym typeface="Georgia"/>
              </a:rPr>
              <a:t>Example: In sentence "I like cats and dogs", with window=2, when training on "cats", the context words are "I", "like", "and", "dogs".</a:t>
            </a:r>
            <a:endParaRPr sz="1225">
              <a:latin typeface="Georgia"/>
              <a:ea typeface="Georgia"/>
              <a:cs typeface="Georgia"/>
              <a:sym typeface="Georgia"/>
            </a:endParaRPr>
          </a:p>
          <a:p>
            <a:pPr indent="0" lvl="0" marL="0" rtl="0" algn="l">
              <a:spcBef>
                <a:spcPts val="1200"/>
              </a:spcBef>
              <a:spcAft>
                <a:spcPts val="0"/>
              </a:spcAft>
              <a:buSzPts val="688"/>
              <a:buNone/>
            </a:pPr>
            <a:r>
              <a:rPr lang="en" sz="1225">
                <a:latin typeface="Georgia"/>
                <a:ea typeface="Georgia"/>
                <a:cs typeface="Georgia"/>
                <a:sym typeface="Georgia"/>
              </a:rPr>
              <a:t>min_count=1: Ignores words that appear fewer than min_count times. Here 1 means keep all words, even very rare ones. (Often set to 5 in real datasets to ignore noise.)</a:t>
            </a:r>
            <a:endParaRPr sz="1225">
              <a:latin typeface="Georgia"/>
              <a:ea typeface="Georgia"/>
              <a:cs typeface="Georgia"/>
              <a:sym typeface="Georgia"/>
            </a:endParaRPr>
          </a:p>
          <a:p>
            <a:pPr indent="0" lvl="0" marL="0" rtl="0" algn="l">
              <a:spcBef>
                <a:spcPts val="1200"/>
              </a:spcBef>
              <a:spcAft>
                <a:spcPts val="1200"/>
              </a:spcAft>
              <a:buSzPts val="688"/>
              <a:buNone/>
            </a:pPr>
            <a:r>
              <a:rPr lang="en" sz="1225">
                <a:latin typeface="Georgia"/>
                <a:ea typeface="Georgia"/>
                <a:cs typeface="Georgia"/>
                <a:sym typeface="Georgia"/>
              </a:rPr>
              <a:t>workers=4: Number of CPU threads to use in training (parallelization). More workers = faster training.</a:t>
            </a:r>
            <a:endParaRPr sz="1225">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NLP?</a:t>
            </a:r>
            <a:endParaRPr/>
          </a:p>
        </p:txBody>
      </p:sp>
      <p:sp>
        <p:nvSpPr>
          <p:cNvPr id="61" name="Google Shape;61;p14"/>
          <p:cNvSpPr txBox="1"/>
          <p:nvPr>
            <p:ph idx="1" type="body"/>
          </p:nvPr>
        </p:nvSpPr>
        <p:spPr>
          <a:xfrm>
            <a:off x="311700" y="1152475"/>
            <a:ext cx="8520600" cy="103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Natural Language Processing (NLP) is a branch of AI that helps computers understand, interpret, and generate human language.</a:t>
            </a:r>
            <a:endParaRPr/>
          </a:p>
          <a:p>
            <a:pPr indent="0" lvl="0" marL="0" rtl="0" algn="l">
              <a:spcBef>
                <a:spcPts val="120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2709225" y="1909325"/>
            <a:ext cx="3436075" cy="303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GloVe (Global Vectors for Word Representation)</a:t>
            </a:r>
            <a:endParaRPr/>
          </a:p>
        </p:txBody>
      </p:sp>
      <p:sp>
        <p:nvSpPr>
          <p:cNvPr id="177" name="Google Shape;17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latin typeface="Georgia"/>
                <a:ea typeface="Georgia"/>
                <a:cs typeface="Georgia"/>
                <a:sym typeface="Georgia"/>
              </a:rPr>
              <a:t>GloVe is an unsupervised learning algorithm for obtaining vector representations for words. It aims to capture both global word co-occurrence statistics and local context window-based information (like Word2Vec) to create high-quality word vectors.</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The core idea is that the ratios of word-word co-occurrence probabilities encode meaningful semantic relationships.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For example, consider the words “ice” and “steam” and their co-occurrence probabilities with other words like “solid” and “gas.” The ratio P(solid | ice) / P(solid | steam) would be high, indicating a stronger association between "ice" and "solid" compared to "steam" and "solid." GloVe leverages these ratios to learn word vectors.</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Pros: Captures both global and local context, faster training than Word2Vec.</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Cons: Similar to Word2Vec in terms of OOV words.</a:t>
            </a:r>
            <a:endParaRPr>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RNNs, LSTMs, GRUs → how they capture sequential context.</a:t>
            </a:r>
            <a:endParaRPr/>
          </a:p>
        </p:txBody>
      </p:sp>
      <p:sp>
        <p:nvSpPr>
          <p:cNvPr id="183" name="Google Shape;183;p33"/>
          <p:cNvSpPr txBox="1"/>
          <p:nvPr>
            <p:ph idx="1" type="body"/>
          </p:nvPr>
        </p:nvSpPr>
        <p:spPr>
          <a:xfrm>
            <a:off x="311700" y="1476575"/>
            <a:ext cx="8596800" cy="3092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latin typeface="Georgia"/>
                <a:ea typeface="Georgia"/>
                <a:cs typeface="Georgia"/>
                <a:sym typeface="Georgia"/>
              </a:rPr>
              <a:t>An RNN is like a person with a short memory – it remembers what just happened but quickly forgets things from a long time ago. For example, if you tell them a story and then ask a question about something you said much earlier, they probably won’t recall it well.</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An LSTM is like a person who takes notes while listening to a story. They can choose what to write down, what to ignore, and what to erase later. Because of these “notes,” they can remember important details even if they happened a long time ago.</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A GRU is like a person who also takes notes but in a simpler way, using fewer rules. They don’t keep as many details as the LSTM, but they are quicker and still remember the important parts of the story.</a:t>
            </a:r>
            <a:endParaRPr>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410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a:t>
            </a:r>
            <a:endParaRPr/>
          </a:p>
        </p:txBody>
      </p:sp>
      <p:sp>
        <p:nvSpPr>
          <p:cNvPr id="189" name="Google Shape;189;p34"/>
          <p:cNvSpPr txBox="1"/>
          <p:nvPr>
            <p:ph idx="1" type="body"/>
          </p:nvPr>
        </p:nvSpPr>
        <p:spPr>
          <a:xfrm>
            <a:off x="311700" y="1152475"/>
            <a:ext cx="3838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The RNN takes an input vector X and the network generates an output vector y by scanning the data sequentially from left to right, with each time step updating the hidden state and producing an output.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It shares the same parameters across all time steps.</a:t>
            </a:r>
            <a:endParaRPr>
              <a:latin typeface="Georgia"/>
              <a:ea typeface="Georgia"/>
              <a:cs typeface="Georgia"/>
              <a:sym typeface="Georgia"/>
            </a:endParaRPr>
          </a:p>
        </p:txBody>
      </p:sp>
      <p:pic>
        <p:nvPicPr>
          <p:cNvPr id="190" name="Google Shape;190;p34"/>
          <p:cNvPicPr preferRelativeResize="0"/>
          <p:nvPr/>
        </p:nvPicPr>
        <p:blipFill>
          <a:blip r:embed="rId3">
            <a:alphaModFix/>
          </a:blip>
          <a:stretch>
            <a:fillRect/>
          </a:stretch>
        </p:blipFill>
        <p:spPr>
          <a:xfrm>
            <a:off x="4412288" y="445037"/>
            <a:ext cx="4465675" cy="1647125"/>
          </a:xfrm>
          <a:prstGeom prst="rect">
            <a:avLst/>
          </a:prstGeom>
          <a:noFill/>
          <a:ln>
            <a:noFill/>
          </a:ln>
        </p:spPr>
      </p:pic>
      <p:sp>
        <p:nvSpPr>
          <p:cNvPr id="191" name="Google Shape;191;p34"/>
          <p:cNvSpPr txBox="1"/>
          <p:nvPr/>
        </p:nvSpPr>
        <p:spPr>
          <a:xfrm>
            <a:off x="4412250" y="2456300"/>
            <a:ext cx="4636200" cy="25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A recurrent neural network (RNN) is a deep learning model that is trained to process and convert a sequential data input into a specific sequential data output. </a:t>
            </a:r>
            <a:endParaRPr sz="1800">
              <a:solidFill>
                <a:schemeClr val="dk2"/>
              </a:solidFill>
              <a:latin typeface="Georgia"/>
              <a:ea typeface="Georgia"/>
              <a:cs typeface="Georgia"/>
              <a:sym typeface="Georgia"/>
            </a:endParaRPr>
          </a:p>
          <a:p>
            <a:pPr indent="0" lvl="0" marL="0" rtl="0" algn="l">
              <a:spcBef>
                <a:spcPts val="0"/>
              </a:spcBef>
              <a:spcAft>
                <a:spcPts val="0"/>
              </a:spcAft>
              <a:buNone/>
            </a:pPr>
            <a:r>
              <a:t/>
            </a:r>
            <a:endParaRPr sz="1800">
              <a:solidFill>
                <a:schemeClr val="dk2"/>
              </a:solidFill>
              <a:latin typeface="Georgia"/>
              <a:ea typeface="Georgia"/>
              <a:cs typeface="Georgia"/>
              <a:sym typeface="Georgia"/>
            </a:endParaRPr>
          </a:p>
          <a:p>
            <a:pPr indent="0" lvl="0" marL="0" rtl="0" algn="l">
              <a:spcBef>
                <a:spcPts val="0"/>
              </a:spcBef>
              <a:spcAft>
                <a:spcPts val="0"/>
              </a:spcAft>
              <a:buNone/>
            </a:pPr>
            <a:r>
              <a:rPr lang="en" sz="1800">
                <a:solidFill>
                  <a:schemeClr val="dk2"/>
                </a:solidFill>
                <a:latin typeface="Georgia"/>
                <a:ea typeface="Georgia"/>
                <a:cs typeface="Georgia"/>
                <a:sym typeface="Georgia"/>
              </a:rPr>
              <a:t>Sequential data is data—such as words, sentences, or time-series data—where sequential components interrelate based on complex semantics and syntax rule</a:t>
            </a:r>
            <a:endParaRPr sz="1800">
              <a:solidFill>
                <a:schemeClr val="dk2"/>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399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a:t>
            </a:r>
            <a:endParaRPr/>
          </a:p>
        </p:txBody>
      </p:sp>
      <p:sp>
        <p:nvSpPr>
          <p:cNvPr id="197" name="Google Shape;197;p35"/>
          <p:cNvSpPr txBox="1"/>
          <p:nvPr>
            <p:ph idx="1" type="body"/>
          </p:nvPr>
        </p:nvSpPr>
        <p:spPr>
          <a:xfrm>
            <a:off x="311700" y="1152475"/>
            <a:ext cx="3995700" cy="2406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latin typeface="Georgia"/>
                <a:ea typeface="Georgia"/>
                <a:cs typeface="Georgia"/>
                <a:sym typeface="Georgia"/>
              </a:rPr>
              <a:t>An LSTM (Long Short Term Memory) architecture uses memory cells and three gates (forget gate, input gate, and output gate) to selectively retain or discard information over time, enabling it to learn long-term dependencies in sequential data</a:t>
            </a:r>
            <a:endParaRPr>
              <a:latin typeface="Georgia"/>
              <a:ea typeface="Georgia"/>
              <a:cs typeface="Georgia"/>
              <a:sym typeface="Georgia"/>
            </a:endParaRPr>
          </a:p>
        </p:txBody>
      </p:sp>
      <p:pic>
        <p:nvPicPr>
          <p:cNvPr id="198" name="Google Shape;198;p35"/>
          <p:cNvPicPr preferRelativeResize="0"/>
          <p:nvPr/>
        </p:nvPicPr>
        <p:blipFill>
          <a:blip r:embed="rId3">
            <a:alphaModFix/>
          </a:blip>
          <a:stretch>
            <a:fillRect/>
          </a:stretch>
        </p:blipFill>
        <p:spPr>
          <a:xfrm>
            <a:off x="4572000" y="282925"/>
            <a:ext cx="4267200" cy="2815290"/>
          </a:xfrm>
          <a:prstGeom prst="rect">
            <a:avLst/>
          </a:prstGeom>
          <a:noFill/>
          <a:ln>
            <a:noFill/>
          </a:ln>
        </p:spPr>
      </p:pic>
      <p:sp>
        <p:nvSpPr>
          <p:cNvPr id="199" name="Google Shape;199;p35"/>
          <p:cNvSpPr txBox="1"/>
          <p:nvPr/>
        </p:nvSpPr>
        <p:spPr>
          <a:xfrm>
            <a:off x="4464700" y="3098225"/>
            <a:ext cx="4374600" cy="17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Unlike a traditional RNN, which has a simple structure of input, hidden state, and output, an LSTM has a more complex structure with additional memory cells and gates that allow it to selectively remember or forget information from previous time steps.</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Problems: long-term dependency, slow training, no bidirectionality.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Long-term dependency</a:t>
            </a:r>
            <a:endParaRPr/>
          </a:p>
        </p:txBody>
      </p:sp>
      <p:sp>
        <p:nvSpPr>
          <p:cNvPr id="210" name="Google Shape;210;p37"/>
          <p:cNvSpPr txBox="1"/>
          <p:nvPr>
            <p:ph idx="1" type="body"/>
          </p:nvPr>
        </p:nvSpPr>
        <p:spPr>
          <a:xfrm>
            <a:off x="311700" y="1152475"/>
            <a:ext cx="5175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Imagine you are listening to a 2-hour story. At the end, someone asks: “What was the character’s name at the beginning?”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 simple RNN is like a person with a weak memory → </a:t>
            </a:r>
            <a:r>
              <a:rPr lang="en">
                <a:highlight>
                  <a:srgbClr val="FF9900"/>
                </a:highlight>
              </a:rPr>
              <a:t>it forgets details from long ago.</a:t>
            </a:r>
            <a:endParaRPr>
              <a:highlight>
                <a:srgbClr val="FF9900"/>
              </a:highlight>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That’s the long-term dependency problem → the network struggles to connect far-away pieces of information (e.g., remembering “France” when predicting “I speak French”).</a:t>
            </a:r>
            <a:endParaRPr/>
          </a:p>
        </p:txBody>
      </p:sp>
      <p:pic>
        <p:nvPicPr>
          <p:cNvPr id="211" name="Google Shape;211;p37"/>
          <p:cNvPicPr preferRelativeResize="0"/>
          <p:nvPr/>
        </p:nvPicPr>
        <p:blipFill>
          <a:blip r:embed="rId3">
            <a:alphaModFix/>
          </a:blip>
          <a:stretch>
            <a:fillRect/>
          </a:stretch>
        </p:blipFill>
        <p:spPr>
          <a:xfrm>
            <a:off x="5669625" y="1551400"/>
            <a:ext cx="3122375" cy="1917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Slow training</a:t>
            </a:r>
            <a:endParaRPr/>
          </a:p>
        </p:txBody>
      </p:sp>
      <p:sp>
        <p:nvSpPr>
          <p:cNvPr id="217" name="Google Shape;21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RNNs read a story one word at a time and update memory step by step.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This means they cannot be parallelized easily (unlike CNNs or Transformers that can read multiple parts at once).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Result → Training takes longer, especially with large datasets or long sequences.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 bidirectionality</a:t>
            </a:r>
            <a:endParaRPr/>
          </a:p>
        </p:txBody>
      </p:sp>
      <p:sp>
        <p:nvSpPr>
          <p:cNvPr id="223" name="Google Shape;22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normal RNN only reads text from left to right (past → future).</a:t>
            </a:r>
            <a:endParaRPr/>
          </a:p>
          <a:p>
            <a:pPr indent="0" lvl="0" marL="0" rtl="0" algn="l">
              <a:spcBef>
                <a:spcPts val="1200"/>
              </a:spcBef>
              <a:spcAft>
                <a:spcPts val="0"/>
              </a:spcAft>
              <a:buNone/>
            </a:pPr>
            <a:r>
              <a:rPr lang="en"/>
              <a:t>But sometimes, you also need to know the future context.</a:t>
            </a:r>
            <a:endParaRPr/>
          </a:p>
          <a:p>
            <a:pPr indent="0" lvl="0" marL="0" rtl="0" algn="l">
              <a:spcBef>
                <a:spcPts val="1200"/>
              </a:spcBef>
              <a:spcAft>
                <a:spcPts val="0"/>
              </a:spcAft>
              <a:buNone/>
            </a:pPr>
            <a:r>
              <a:rPr lang="en"/>
              <a:t>Example: In the sentence “I went to the bank to deposit money”, the word bank meaning becomes clear only after reading “money”.</a:t>
            </a:r>
            <a:endParaRPr/>
          </a:p>
          <a:p>
            <a:pPr indent="0" lvl="0" marL="0" rtl="0" algn="l">
              <a:spcBef>
                <a:spcPts val="1200"/>
              </a:spcBef>
              <a:spcAft>
                <a:spcPts val="0"/>
              </a:spcAft>
              <a:buNone/>
            </a:pPr>
            <a:r>
              <a:rPr lang="en"/>
              <a:t>A basic RNN can’t look ahead → it only knows the past, not the future.</a:t>
            </a:r>
            <a:endParaRPr/>
          </a:p>
          <a:p>
            <a:pPr indent="0" lvl="0" marL="0" rtl="0" algn="l">
              <a:spcBef>
                <a:spcPts val="1200"/>
              </a:spcBef>
              <a:spcAft>
                <a:spcPts val="1200"/>
              </a:spcAft>
              <a:buNone/>
            </a:pPr>
            <a:r>
              <a:rPr lang="en"/>
              <a:t>That’s why Bidirectional RNNs/LSTMs were introduced, so the model reads both backward and forward.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500"/>
              <a:t> </a:t>
            </a:r>
            <a:r>
              <a:rPr b="1" lang="en" sz="1500"/>
              <a:t>sentence prediction example</a:t>
            </a:r>
            <a:r>
              <a:rPr lang="en" sz="1500"/>
              <a:t> to show how RNNs “forget” context in long sequences.</a:t>
            </a:r>
            <a:endParaRPr sz="4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BERT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NLP Important?</a:t>
            </a:r>
            <a:endParaRPr/>
          </a:p>
        </p:txBody>
      </p:sp>
      <p:pic>
        <p:nvPicPr>
          <p:cNvPr id="68" name="Google Shape;68;p15"/>
          <p:cNvPicPr preferRelativeResize="0"/>
          <p:nvPr/>
        </p:nvPicPr>
        <p:blipFill>
          <a:blip r:embed="rId3">
            <a:alphaModFix/>
          </a:blip>
          <a:stretch>
            <a:fillRect/>
          </a:stretch>
        </p:blipFill>
        <p:spPr>
          <a:xfrm>
            <a:off x="4421200" y="116375"/>
            <a:ext cx="4064074" cy="4910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239" name="Google Shape;23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 is a transformer-based model that generates context-aware embeddings by considering the entire sentence bidirectionally (i.e., both left-to-right and right-to-left). </a:t>
            </a:r>
            <a:endParaRPr/>
          </a:p>
          <a:p>
            <a:pPr indent="0" lvl="0" marL="0" rtl="0" algn="l">
              <a:spcBef>
                <a:spcPts val="1200"/>
              </a:spcBef>
              <a:spcAft>
                <a:spcPts val="0"/>
              </a:spcAft>
              <a:buNone/>
            </a:pPr>
            <a:r>
              <a:rPr lang="en"/>
              <a:t>Unlike traditional word embeddings like Word2Vec or GloVe, which generate a single representation for each word, BERT produces different embeddings for each word based on its context.</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Features of BERT:</a:t>
            </a:r>
            <a:endParaRPr/>
          </a:p>
        </p:txBody>
      </p:sp>
      <p:sp>
        <p:nvSpPr>
          <p:cNvPr id="245" name="Google Shape;245;p43"/>
          <p:cNvSpPr txBox="1"/>
          <p:nvPr>
            <p:ph idx="1" type="body"/>
          </p:nvPr>
        </p:nvSpPr>
        <p:spPr>
          <a:xfrm>
            <a:off x="311700" y="1152475"/>
            <a:ext cx="8520600" cy="3325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Encoder:</a:t>
            </a:r>
            <a:r>
              <a:rPr lang="en"/>
              <a:t> The encoder is the main component of the BERT architecture, consisting of multiple transformer encoder layers. </a:t>
            </a:r>
            <a:endParaRPr/>
          </a:p>
          <a:p>
            <a:pPr indent="0" lvl="0" marL="0" rtl="0" algn="l">
              <a:spcBef>
                <a:spcPts val="1200"/>
              </a:spcBef>
              <a:spcAft>
                <a:spcPts val="0"/>
              </a:spcAft>
              <a:buNone/>
            </a:pPr>
            <a:r>
              <a:rPr lang="en"/>
              <a:t>Each encoder layer has a multi-head self-attention mechanism, which allows the model to attend to different positions in the input sequence when encoding a specific token. </a:t>
            </a:r>
            <a:endParaRPr/>
          </a:p>
          <a:p>
            <a:pPr indent="0" lvl="0" marL="0" rtl="0" algn="l">
              <a:spcBef>
                <a:spcPts val="1200"/>
              </a:spcBef>
              <a:spcAft>
                <a:spcPts val="0"/>
              </a:spcAft>
              <a:buNone/>
            </a:pPr>
            <a:r>
              <a:rPr lang="en"/>
              <a:t>The self-attention mechanism is bidirectional, meaning that the encoding of a token can attend to both left and right context in the sequence. </a:t>
            </a:r>
            <a:endParaRPr/>
          </a:p>
          <a:p>
            <a:pPr indent="0" lvl="0" marL="0" rtl="0" algn="l">
              <a:spcBef>
                <a:spcPts val="1200"/>
              </a:spcBef>
              <a:spcAft>
                <a:spcPts val="1200"/>
              </a:spcAft>
              <a:buNone/>
            </a:pPr>
            <a:r>
              <a:rPr lang="en"/>
              <a:t>Each encoder layer also has a position-wise feed-forward network, which applies non-linear transformations to the output of the self-attention mechanism.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Features of BERT:</a:t>
            </a:r>
            <a:endParaRPr/>
          </a:p>
          <a:p>
            <a:pPr indent="0" lvl="0" marL="0" rtl="0" algn="l">
              <a:spcBef>
                <a:spcPts val="0"/>
              </a:spcBef>
              <a:spcAft>
                <a:spcPts val="0"/>
              </a:spcAft>
              <a:buNone/>
            </a:pPr>
            <a:r>
              <a:t/>
            </a:r>
            <a:endParaRPr/>
          </a:p>
        </p:txBody>
      </p:sp>
      <p:sp>
        <p:nvSpPr>
          <p:cNvPr id="251" name="Google Shape;25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Pre-trained on Large Corpus:</a:t>
            </a:r>
            <a:r>
              <a:rPr lang="en"/>
              <a:t> BERT is pre-trained on a large corpus of unlabeled text using two main objectives: </a:t>
            </a:r>
            <a:endParaRPr/>
          </a:p>
          <a:p>
            <a:pPr indent="0" lvl="0" marL="0" rtl="0" algn="l">
              <a:spcBef>
                <a:spcPts val="1200"/>
              </a:spcBef>
              <a:spcAft>
                <a:spcPts val="0"/>
              </a:spcAft>
              <a:buNone/>
            </a:pPr>
            <a:r>
              <a:rPr b="1" lang="en"/>
              <a:t>a. Masked Language Modeling (MLM):</a:t>
            </a:r>
            <a:r>
              <a:rPr lang="en"/>
              <a:t> In this task, some tokens in the input sequence are randomly masked (replaced with a [MASK] token), and the model is trained to predict the masked tokens based on the context. </a:t>
            </a:r>
            <a:endParaRPr/>
          </a:p>
          <a:p>
            <a:pPr indent="0" lvl="0" marL="0" rtl="0" algn="l">
              <a:spcBef>
                <a:spcPts val="1200"/>
              </a:spcBef>
              <a:spcAft>
                <a:spcPts val="1200"/>
              </a:spcAft>
              <a:buNone/>
            </a:pPr>
            <a:r>
              <a:rPr b="1" lang="en"/>
              <a:t>b. Next Sentence Prediction (NSP):</a:t>
            </a:r>
            <a:r>
              <a:rPr lang="en"/>
              <a:t> In this task, the model is trained to predict whether two input sentences are consecutive in the original text or not.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Features of BERT:</a:t>
            </a:r>
            <a:endParaRPr/>
          </a:p>
          <a:p>
            <a:pPr indent="0" lvl="0" marL="0" rtl="0" algn="l">
              <a:spcBef>
                <a:spcPts val="0"/>
              </a:spcBef>
              <a:spcAft>
                <a:spcPts val="0"/>
              </a:spcAft>
              <a:buNone/>
            </a:pPr>
            <a:r>
              <a:t/>
            </a:r>
            <a:endParaRPr/>
          </a:p>
        </p:txBody>
      </p:sp>
      <p:sp>
        <p:nvSpPr>
          <p:cNvPr id="257" name="Google Shape;25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Fine-tuning:</a:t>
            </a:r>
            <a:r>
              <a:rPr lang="en"/>
              <a:t> After pre-training, BERT can be fine-tuned for specific NLP tasks by adding a task-specific output layer on top of the encoder. </a:t>
            </a:r>
            <a:endParaRPr/>
          </a:p>
          <a:p>
            <a:pPr indent="0" lvl="0" marL="0" rtl="0" algn="l">
              <a:spcBef>
                <a:spcPts val="1200"/>
              </a:spcBef>
              <a:spcAft>
                <a:spcPts val="0"/>
              </a:spcAft>
              <a:buNone/>
            </a:pPr>
            <a:r>
              <a:rPr lang="en"/>
              <a:t>The parameters of the pre-trained BERT model are fine-tuned using labeled data for the target task, while the output layer is trained from scratch. </a:t>
            </a:r>
            <a:endParaRPr/>
          </a:p>
          <a:p>
            <a:pPr indent="0" lvl="0" marL="0" rtl="0" algn="l">
              <a:spcBef>
                <a:spcPts val="1200"/>
              </a:spcBef>
              <a:spcAft>
                <a:spcPts val="1200"/>
              </a:spcAft>
              <a:buNone/>
            </a:pPr>
            <a:r>
              <a:rPr lang="en"/>
              <a:t>This transfer learning approach allows BERT to leverage its pre-trained knowledge and adapt to new tasks with relatively small amounts of labeled data.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and Cons</a:t>
            </a:r>
            <a:endParaRPr/>
          </a:p>
        </p:txBody>
      </p:sp>
      <p:sp>
        <p:nvSpPr>
          <p:cNvPr id="263" name="Google Shape;263;p46"/>
          <p:cNvSpPr txBox="1"/>
          <p:nvPr>
            <p:ph idx="1" type="body"/>
          </p:nvPr>
        </p:nvSpPr>
        <p:spPr>
          <a:xfrm>
            <a:off x="311700" y="1152475"/>
            <a:ext cx="8520600" cy="124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 Pre-training and Fine-tuning, Contextualized Embeddings, Bi-directional Context.</a:t>
            </a:r>
            <a:endParaRPr/>
          </a:p>
          <a:p>
            <a:pPr indent="0" lvl="0" marL="0" rtl="0" algn="l">
              <a:spcBef>
                <a:spcPts val="1200"/>
              </a:spcBef>
              <a:spcAft>
                <a:spcPts val="1200"/>
              </a:spcAft>
              <a:buNone/>
            </a:pPr>
            <a:r>
              <a:rPr lang="en"/>
              <a:t>Cons: Complexity and Size, Complexity, Inference Time.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9" name="Google Shape;269;p47"/>
          <p:cNvSpPr txBox="1"/>
          <p:nvPr>
            <p:ph idx="1" type="body"/>
          </p:nvPr>
        </p:nvSpPr>
        <p:spPr>
          <a:xfrm>
            <a:off x="311700" y="1152475"/>
            <a:ext cx="4383300" cy="3834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104761"/>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transformers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BertTokenizer, BertModel</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torch</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007400"/>
                </a:solidFill>
                <a:highlight>
                  <a:srgbClr val="F9F9F9"/>
                </a:highlight>
                <a:latin typeface="Courier New"/>
                <a:ea typeface="Courier New"/>
                <a:cs typeface="Courier New"/>
                <a:sym typeface="Courier New"/>
              </a:rPr>
              <a:t># Load pre-trained BERT model and tokenizer</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tokenizer = BertTokenizer.from_pretrained(</a:t>
            </a:r>
            <a:r>
              <a:rPr lang="en" sz="1050">
                <a:solidFill>
                  <a:srgbClr val="C41A16"/>
                </a:solidFill>
                <a:highlight>
                  <a:srgbClr val="F9F9F9"/>
                </a:highlight>
                <a:latin typeface="Courier New"/>
                <a:ea typeface="Courier New"/>
                <a:cs typeface="Courier New"/>
                <a:sym typeface="Courier New"/>
              </a:rPr>
              <a:t>'bert-base-uncased'</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model = BertModel.from_pretrained(</a:t>
            </a:r>
            <a:r>
              <a:rPr lang="en" sz="1050">
                <a:solidFill>
                  <a:srgbClr val="C41A16"/>
                </a:solidFill>
                <a:highlight>
                  <a:srgbClr val="F9F9F9"/>
                </a:highlight>
                <a:latin typeface="Courier New"/>
                <a:ea typeface="Courier New"/>
                <a:cs typeface="Courier New"/>
                <a:sym typeface="Courier New"/>
              </a:rPr>
              <a:t>'bert-base-uncased'</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007400"/>
                </a:solidFill>
                <a:highlight>
                  <a:srgbClr val="F9F9F9"/>
                </a:highlight>
                <a:latin typeface="Courier New"/>
                <a:ea typeface="Courier New"/>
                <a:cs typeface="Courier New"/>
                <a:sym typeface="Courier New"/>
              </a:rPr>
              <a:t># Sample data</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sentence = </a:t>
            </a:r>
            <a:r>
              <a:rPr lang="en" sz="1050">
                <a:solidFill>
                  <a:srgbClr val="C41A16"/>
                </a:solidFill>
                <a:highlight>
                  <a:srgbClr val="F9F9F9"/>
                </a:highlight>
                <a:latin typeface="Courier New"/>
                <a:ea typeface="Courier New"/>
                <a:cs typeface="Courier New"/>
                <a:sym typeface="Courier New"/>
              </a:rPr>
              <a:t>"This is the first document."</a:t>
            </a:r>
            <a:endParaRPr sz="1050">
              <a:solidFill>
                <a:srgbClr val="C41A16"/>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007400"/>
                </a:solidFill>
                <a:highlight>
                  <a:srgbClr val="F9F9F9"/>
                </a:highlight>
                <a:latin typeface="Courier New"/>
                <a:ea typeface="Courier New"/>
                <a:cs typeface="Courier New"/>
                <a:sym typeface="Courier New"/>
              </a:rPr>
              <a:t># Tokenize input</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inputs = tokenizer(sentence, return_tensors=</a:t>
            </a:r>
            <a:r>
              <a:rPr lang="en" sz="1050">
                <a:solidFill>
                  <a:srgbClr val="C41A16"/>
                </a:solidFill>
                <a:highlight>
                  <a:srgbClr val="F9F9F9"/>
                </a:highlight>
                <a:latin typeface="Courier New"/>
                <a:ea typeface="Courier New"/>
                <a:cs typeface="Courier New"/>
                <a:sym typeface="Courier New"/>
              </a:rPr>
              <a:t>'pt'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007400"/>
                </a:solidFill>
                <a:highlight>
                  <a:srgbClr val="F9F9F9"/>
                </a:highlight>
                <a:latin typeface="Courier New"/>
                <a:ea typeface="Courier New"/>
                <a:cs typeface="Courier New"/>
                <a:sym typeface="Courier New"/>
              </a:rPr>
              <a:t># Get embeddings</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AA0D91"/>
                </a:solidFill>
                <a:highlight>
                  <a:srgbClr val="F9F9F9"/>
                </a:highlight>
                <a:latin typeface="Courier New"/>
                <a:ea typeface="Courier New"/>
                <a:cs typeface="Courier New"/>
                <a:sym typeface="Courier New"/>
              </a:rPr>
              <a:t>with</a:t>
            </a:r>
            <a:r>
              <a:rPr lang="en" sz="1050">
                <a:solidFill>
                  <a:srgbClr val="242424"/>
                </a:solidFill>
                <a:highlight>
                  <a:srgbClr val="F9F9F9"/>
                </a:highlight>
                <a:latin typeface="Courier New"/>
                <a:ea typeface="Courier New"/>
                <a:cs typeface="Courier New"/>
                <a:sym typeface="Courier New"/>
              </a:rPr>
              <a:t> torch.no_grad():</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   outputs = model(**inputs)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   embeddings = outputs.last_hidden_state</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(embeddings)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Introduce Transformers (The Core)</a:t>
            </a:r>
            <a:endParaRPr/>
          </a:p>
        </p:txBody>
      </p:sp>
      <p:sp>
        <p:nvSpPr>
          <p:cNvPr id="275" name="Google Shape;275;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Attention mechanism: Key, Query, Value idea (with simple analogy: “paying attention in a classroom”).</a:t>
            </a:r>
            <a:endParaRPr/>
          </a:p>
          <a:p>
            <a:pPr indent="0" lvl="0" marL="0" rtl="0" algn="l">
              <a:spcBef>
                <a:spcPts val="1200"/>
              </a:spcBef>
              <a:spcAft>
                <a:spcPts val="0"/>
              </a:spcAft>
              <a:buNone/>
            </a:pPr>
            <a:r>
              <a:rPr lang="en"/>
              <a:t>Self-Attention and Multi-Head Attention.</a:t>
            </a:r>
            <a:endParaRPr/>
          </a:p>
          <a:p>
            <a:pPr indent="0" lvl="0" marL="0" rtl="0" algn="l">
              <a:spcBef>
                <a:spcPts val="1200"/>
              </a:spcBef>
              <a:spcAft>
                <a:spcPts val="0"/>
              </a:spcAft>
              <a:buNone/>
            </a:pPr>
            <a:r>
              <a:rPr lang="en"/>
              <a:t>Encoder vs Decoder in the Transformer architecture.</a:t>
            </a:r>
            <a:endParaRPr/>
          </a:p>
          <a:p>
            <a:pPr indent="0" lvl="0" marL="0" rtl="0" algn="l">
              <a:spcBef>
                <a:spcPts val="1200"/>
              </a:spcBef>
              <a:spcAft>
                <a:spcPts val="0"/>
              </a:spcAft>
              <a:buNone/>
            </a:pPr>
            <a:r>
              <a:rPr lang="en"/>
              <a:t>Visuals: Draw the Transformer encoder block step by step.</a:t>
            </a:r>
            <a:endParaRPr/>
          </a:p>
          <a:p>
            <a:pPr indent="0" lvl="0" marL="0" rtl="0" algn="l">
              <a:spcBef>
                <a:spcPts val="1200"/>
              </a:spcBef>
              <a:spcAft>
                <a:spcPts val="1200"/>
              </a:spcAft>
              <a:buNone/>
            </a:pPr>
            <a:r>
              <a:rPr lang="en"/>
              <a:t>Why: BERT is just “stacked Transformer encoders” — students must get this first.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Transformers?</a:t>
            </a:r>
            <a:endParaRPr/>
          </a:p>
          <a:p>
            <a:pPr indent="0" lvl="0" marL="0" rtl="0" algn="l">
              <a:spcBef>
                <a:spcPts val="0"/>
              </a:spcBef>
              <a:spcAft>
                <a:spcPts val="0"/>
              </a:spcAft>
              <a:buNone/>
            </a:pPr>
            <a:r>
              <a:t/>
            </a:r>
            <a:endParaRPr/>
          </a:p>
        </p:txBody>
      </p:sp>
      <p:sp>
        <p:nvSpPr>
          <p:cNvPr id="281" name="Google Shape;281;p49"/>
          <p:cNvSpPr txBox="1"/>
          <p:nvPr>
            <p:ph idx="1" type="body"/>
          </p:nvPr>
        </p:nvSpPr>
        <p:spPr>
          <a:xfrm>
            <a:off x="311700" y="1152475"/>
            <a:ext cx="8520600" cy="806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t>Transformers were first developed to solve the </a:t>
            </a:r>
            <a:r>
              <a:rPr b="1" lang="en"/>
              <a:t>problem of sequence transduction</a:t>
            </a:r>
            <a:r>
              <a:rPr lang="en"/>
              <a:t>, or neural </a:t>
            </a:r>
            <a:r>
              <a:rPr b="1" lang="en"/>
              <a:t>machine translation</a:t>
            </a:r>
            <a:r>
              <a:rPr lang="en"/>
              <a:t>, which means they are meant to solve any task that transforms an input sequence to an output sequence. This is why they are called “Transformers”.</a:t>
            </a:r>
            <a:endParaRPr/>
          </a:p>
          <a:p>
            <a:pPr indent="0" lvl="0" marL="0" rtl="0" algn="l">
              <a:spcBef>
                <a:spcPts val="1200"/>
              </a:spcBef>
              <a:spcAft>
                <a:spcPts val="1200"/>
              </a:spcAft>
              <a:buNone/>
            </a:pPr>
            <a:r>
              <a:t/>
            </a:r>
            <a:endParaRPr/>
          </a:p>
        </p:txBody>
      </p:sp>
      <p:pic>
        <p:nvPicPr>
          <p:cNvPr id="282" name="Google Shape;282;p49"/>
          <p:cNvPicPr preferRelativeResize="0"/>
          <p:nvPr/>
        </p:nvPicPr>
        <p:blipFill>
          <a:blip r:embed="rId3">
            <a:alphaModFix/>
          </a:blip>
          <a:stretch>
            <a:fillRect/>
          </a:stretch>
        </p:blipFill>
        <p:spPr>
          <a:xfrm>
            <a:off x="1455425" y="1900625"/>
            <a:ext cx="6233148" cy="3008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side of </a:t>
            </a:r>
            <a:r>
              <a:rPr lang="en"/>
              <a:t>Transformer</a:t>
            </a:r>
            <a:endParaRPr/>
          </a:p>
        </p:txBody>
      </p:sp>
      <p:sp>
        <p:nvSpPr>
          <p:cNvPr id="288" name="Google Shape;288;p50"/>
          <p:cNvSpPr txBox="1"/>
          <p:nvPr>
            <p:ph idx="1" type="body"/>
          </p:nvPr>
        </p:nvSpPr>
        <p:spPr>
          <a:xfrm>
            <a:off x="311700" y="1152475"/>
            <a:ext cx="28431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100000"/>
              <a:buFont typeface="Arial"/>
              <a:buNone/>
            </a:pPr>
            <a:r>
              <a:rPr lang="en" sz="1100">
                <a:solidFill>
                  <a:srgbClr val="05192D"/>
                </a:solidFill>
                <a:highlight>
                  <a:srgbClr val="FFFFFF"/>
                </a:highlight>
              </a:rPr>
              <a:t>If we dive a little bit, we observe that this black box is composed of two main parts:</a:t>
            </a:r>
            <a:endParaRPr sz="1100">
              <a:solidFill>
                <a:srgbClr val="05192D"/>
              </a:solidFill>
              <a:highlight>
                <a:srgbClr val="FFFFFF"/>
              </a:highlight>
            </a:endParaRPr>
          </a:p>
          <a:p>
            <a:pPr indent="-307895" lvl="0" marL="457200" rtl="0" algn="l">
              <a:spcBef>
                <a:spcPts val="1100"/>
              </a:spcBef>
              <a:spcAft>
                <a:spcPts val="0"/>
              </a:spcAft>
              <a:buClr>
                <a:srgbClr val="05192D"/>
              </a:buClr>
              <a:buSzPct val="100000"/>
              <a:buChar char="●"/>
            </a:pPr>
            <a:r>
              <a:rPr lang="en" sz="1350">
                <a:solidFill>
                  <a:srgbClr val="05192D"/>
                </a:solidFill>
                <a:highlight>
                  <a:srgbClr val="FFFFFF"/>
                </a:highlight>
              </a:rPr>
              <a:t>The encoder takes in our input and outputs a matrix representation of that input. For instance, the English sentence “How are you?”</a:t>
            </a:r>
            <a:endParaRPr sz="1350">
              <a:solidFill>
                <a:srgbClr val="05192D"/>
              </a:solidFill>
              <a:highlight>
                <a:srgbClr val="FFFFFF"/>
              </a:highlight>
            </a:endParaRPr>
          </a:p>
          <a:p>
            <a:pPr indent="-307895" lvl="0" marL="457200" rtl="0" algn="l">
              <a:spcBef>
                <a:spcPts val="0"/>
              </a:spcBef>
              <a:spcAft>
                <a:spcPts val="0"/>
              </a:spcAft>
              <a:buClr>
                <a:srgbClr val="05192D"/>
              </a:buClr>
              <a:buSzPct val="100000"/>
              <a:buChar char="●"/>
            </a:pPr>
            <a:r>
              <a:t/>
            </a:r>
            <a:endParaRPr sz="1350">
              <a:solidFill>
                <a:srgbClr val="05192D"/>
              </a:solidFill>
              <a:highlight>
                <a:srgbClr val="FFFFFF"/>
              </a:highlight>
            </a:endParaRPr>
          </a:p>
          <a:p>
            <a:pPr indent="-307895" lvl="0" marL="457200" rtl="0" algn="l">
              <a:spcBef>
                <a:spcPts val="0"/>
              </a:spcBef>
              <a:spcAft>
                <a:spcPts val="0"/>
              </a:spcAft>
              <a:buClr>
                <a:srgbClr val="05192D"/>
              </a:buClr>
              <a:buSzPct val="100000"/>
              <a:buChar char="●"/>
            </a:pPr>
            <a:r>
              <a:rPr lang="en" sz="1350">
                <a:solidFill>
                  <a:srgbClr val="05192D"/>
                </a:solidFill>
                <a:highlight>
                  <a:srgbClr val="FFFFFF"/>
                </a:highlight>
              </a:rPr>
              <a:t>The decoder takes in that encoded representation and iteratively generates an output. In our example, the translated sentence “¿Cómo estás?”</a:t>
            </a:r>
            <a:endParaRPr sz="1350">
              <a:solidFill>
                <a:srgbClr val="05192D"/>
              </a:solidFill>
              <a:highlight>
                <a:srgbClr val="FFFFFF"/>
              </a:highlight>
            </a:endParaRPr>
          </a:p>
          <a:p>
            <a:pPr indent="0" lvl="0" marL="0" rtl="0" algn="l">
              <a:spcBef>
                <a:spcPts val="2700"/>
              </a:spcBef>
              <a:spcAft>
                <a:spcPts val="1200"/>
              </a:spcAft>
              <a:buNone/>
            </a:pPr>
            <a:r>
              <a:t/>
            </a:r>
            <a:endParaRPr/>
          </a:p>
        </p:txBody>
      </p:sp>
      <p:pic>
        <p:nvPicPr>
          <p:cNvPr id="289" name="Google Shape;289;p50"/>
          <p:cNvPicPr preferRelativeResize="0"/>
          <p:nvPr/>
        </p:nvPicPr>
        <p:blipFill>
          <a:blip r:embed="rId3">
            <a:alphaModFix/>
          </a:blip>
          <a:stretch>
            <a:fillRect/>
          </a:stretch>
        </p:blipFill>
        <p:spPr>
          <a:xfrm>
            <a:off x="3449299" y="1109325"/>
            <a:ext cx="5282700" cy="3562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5" name="Google Shape;295;p51"/>
          <p:cNvSpPr txBox="1"/>
          <p:nvPr>
            <p:ph idx="1" type="body"/>
          </p:nvPr>
        </p:nvSpPr>
        <p:spPr>
          <a:xfrm>
            <a:off x="311700" y="1152475"/>
            <a:ext cx="37701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However, both the encoder and the decoder are actually a stack with multiple layers (same number for each). </a:t>
            </a:r>
            <a:endParaRPr/>
          </a:p>
          <a:p>
            <a:pPr indent="0" lvl="0" marL="0" rtl="0" algn="l">
              <a:spcBef>
                <a:spcPts val="1200"/>
              </a:spcBef>
              <a:spcAft>
                <a:spcPts val="0"/>
              </a:spcAft>
              <a:buNone/>
            </a:pPr>
            <a:r>
              <a:rPr lang="en"/>
              <a:t>All encoders present the same structure, and the input gets into each of them and is passed to the next one. </a:t>
            </a:r>
            <a:endParaRPr/>
          </a:p>
          <a:p>
            <a:pPr indent="0" lvl="0" marL="0" rtl="0" algn="l">
              <a:spcBef>
                <a:spcPts val="1200"/>
              </a:spcBef>
              <a:spcAft>
                <a:spcPts val="0"/>
              </a:spcAft>
              <a:buNone/>
            </a:pPr>
            <a:r>
              <a:rPr lang="en"/>
              <a:t>All decoders present the same structure as well and get the input from the last encoder and the previous decoder.</a:t>
            </a:r>
            <a:endParaRPr/>
          </a:p>
          <a:p>
            <a:pPr indent="0" lvl="0" marL="0" rtl="0" algn="l">
              <a:spcBef>
                <a:spcPts val="1200"/>
              </a:spcBef>
              <a:spcAft>
                <a:spcPts val="1200"/>
              </a:spcAft>
              <a:buNone/>
            </a:pPr>
            <a:r>
              <a:rPr lang="en"/>
              <a:t>The original architecture consisted of 6 encoders and 6 decoders, but we can replicate as many layers as we want. So let’s assume N layers of each.</a:t>
            </a:r>
            <a:endParaRPr/>
          </a:p>
        </p:txBody>
      </p:sp>
      <p:pic>
        <p:nvPicPr>
          <p:cNvPr id="296" name="Google Shape;296;p51"/>
          <p:cNvPicPr preferRelativeResize="0"/>
          <p:nvPr/>
        </p:nvPicPr>
        <p:blipFill>
          <a:blip r:embed="rId3">
            <a:alphaModFix/>
          </a:blip>
          <a:stretch>
            <a:fillRect/>
          </a:stretch>
        </p:blipFill>
        <p:spPr>
          <a:xfrm>
            <a:off x="4219250" y="1117800"/>
            <a:ext cx="4757400" cy="32082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340050"/>
            <a:ext cx="376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 PA </a:t>
            </a:r>
            <a:r>
              <a:rPr lang="en"/>
              <a:t>PAGLI</a:t>
            </a:r>
            <a:r>
              <a:rPr lang="en"/>
              <a:t>..</a:t>
            </a:r>
            <a:endParaRPr/>
          </a:p>
        </p:txBody>
      </p:sp>
      <p:sp>
        <p:nvSpPr>
          <p:cNvPr id="74" name="Google Shape;74;p16"/>
          <p:cNvSpPr txBox="1"/>
          <p:nvPr>
            <p:ph idx="1" type="body"/>
          </p:nvPr>
        </p:nvSpPr>
        <p:spPr>
          <a:xfrm>
            <a:off x="311700" y="1152475"/>
            <a:ext cx="412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chemeClr val="dk1"/>
                </a:solidFill>
              </a:rPr>
              <a:t>Text Cleaning</a:t>
            </a:r>
            <a:r>
              <a:rPr lang="en" sz="1100">
                <a:solidFill>
                  <a:schemeClr val="dk1"/>
                </a:solidFill>
              </a:rPr>
              <a:t>: Preparing raw text by removing unwanted characters, punctuation, special symbols, or numbers, and converting everything to lowercase.</a:t>
            </a:r>
            <a:endParaRPr sz="1100">
              <a:solidFill>
                <a:schemeClr val="dk1"/>
              </a:solidFill>
            </a:endParaRPr>
          </a:p>
          <a:p>
            <a:pPr indent="0" lvl="0" marL="0" rtl="0" algn="l">
              <a:spcBef>
                <a:spcPts val="1200"/>
              </a:spcBef>
              <a:spcAft>
                <a:spcPts val="0"/>
              </a:spcAft>
              <a:buNone/>
            </a:pPr>
            <a:r>
              <a:rPr b="1" lang="en" sz="1100">
                <a:solidFill>
                  <a:schemeClr val="dk1"/>
                </a:solidFill>
              </a:rPr>
              <a:t>Example : </a:t>
            </a:r>
            <a:endParaRPr b="1" sz="1100">
              <a:solidFill>
                <a:schemeClr val="dk1"/>
              </a:solidFill>
            </a:endParaRPr>
          </a:p>
          <a:p>
            <a:pPr indent="0" lvl="0" marL="0" rtl="0" algn="l">
              <a:spcBef>
                <a:spcPts val="1200"/>
              </a:spcBef>
              <a:spcAft>
                <a:spcPts val="0"/>
              </a:spcAft>
              <a:buNone/>
            </a:pPr>
            <a:r>
              <a:rPr lang="en" sz="1100">
                <a:solidFill>
                  <a:schemeClr val="dk1"/>
                </a:solidFill>
              </a:rPr>
              <a:t>"Mayur understands TEXT!!! 😊" </a:t>
            </a: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"Mayur understands TEXT" </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Tokenization</a:t>
            </a:r>
            <a:r>
              <a:rPr lang="en" sz="1100">
                <a:solidFill>
                  <a:schemeClr val="dk1"/>
                </a:solidFill>
              </a:rPr>
              <a:t>: Splitting text into smaller units (tokens), usually </a:t>
            </a:r>
            <a:r>
              <a:rPr b="1" lang="en" sz="1100">
                <a:solidFill>
                  <a:schemeClr val="dk1"/>
                </a:solidFill>
              </a:rPr>
              <a:t>words</a:t>
            </a:r>
            <a:r>
              <a:rPr lang="en" sz="1100">
                <a:solidFill>
                  <a:schemeClr val="dk1"/>
                </a:solidFill>
              </a:rPr>
              <a:t> or </a:t>
            </a:r>
            <a:r>
              <a:rPr b="1" lang="en" sz="1100">
                <a:solidFill>
                  <a:schemeClr val="dk1"/>
                </a:solidFill>
              </a:rPr>
              <a:t>sentences</a:t>
            </a:r>
            <a:r>
              <a:rPr lang="en" sz="1100">
                <a:solidFill>
                  <a:schemeClr val="dk1"/>
                </a:solidFill>
              </a:rPr>
              <a:t>.</a:t>
            </a:r>
            <a:endParaRPr sz="1100">
              <a:solidFill>
                <a:schemeClr val="dk1"/>
              </a:solidFill>
            </a:endParaRPr>
          </a:p>
          <a:p>
            <a:pPr indent="0" lvl="0" marL="0" rtl="0" algn="l">
              <a:spcBef>
                <a:spcPts val="1200"/>
              </a:spcBef>
              <a:spcAft>
                <a:spcPts val="1200"/>
              </a:spcAft>
              <a:buNone/>
            </a:pPr>
            <a:r>
              <a:rPr lang="en" sz="1100">
                <a:solidFill>
                  <a:schemeClr val="dk1"/>
                </a:solidFill>
              </a:rPr>
              <a:t>Example: Hanuman is powerful." → ["Hanuman", "is", "powerful"]</a:t>
            </a:r>
            <a:endParaRPr sz="1100">
              <a:solidFill>
                <a:schemeClr val="dk1"/>
              </a:solidFill>
            </a:endParaRPr>
          </a:p>
        </p:txBody>
      </p:sp>
      <p:sp>
        <p:nvSpPr>
          <p:cNvPr id="75" name="Google Shape;75;p16"/>
          <p:cNvSpPr txBox="1"/>
          <p:nvPr/>
        </p:nvSpPr>
        <p:spPr>
          <a:xfrm>
            <a:off x="4628675" y="89725"/>
            <a:ext cx="4260300" cy="5053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9723B4"/>
                </a:solidFill>
                <a:highlight>
                  <a:srgbClr val="FFFFFF"/>
                </a:highlight>
                <a:latin typeface="Courier New"/>
                <a:ea typeface="Courier New"/>
                <a:cs typeface="Courier New"/>
                <a:sym typeface="Courier New"/>
              </a:rPr>
              <a:t>import</a:t>
            </a:r>
            <a:r>
              <a:rPr lang="en" sz="1050">
                <a:solidFill>
                  <a:schemeClr val="dk1"/>
                </a:solidFill>
                <a:highlight>
                  <a:srgbClr val="FFFFFF"/>
                </a:highlight>
                <a:latin typeface="Courier New"/>
                <a:ea typeface="Courier New"/>
                <a:cs typeface="Courier New"/>
                <a:sym typeface="Courier New"/>
              </a:rPr>
              <a:t> nltk</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nltk.download(</a:t>
            </a:r>
            <a:r>
              <a:rPr lang="en" sz="1050">
                <a:solidFill>
                  <a:srgbClr val="A31515"/>
                </a:solidFill>
                <a:highlight>
                  <a:srgbClr val="FFFFFF"/>
                </a:highlight>
                <a:latin typeface="Courier New"/>
                <a:ea typeface="Courier New"/>
                <a:cs typeface="Courier New"/>
                <a:sym typeface="Courier New"/>
              </a:rPr>
              <a:t>'punkt_tab'</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text = </a:t>
            </a:r>
            <a:r>
              <a:rPr lang="en" sz="1050">
                <a:solidFill>
                  <a:srgbClr val="A31515"/>
                </a:solidFill>
                <a:highlight>
                  <a:srgbClr val="FFFFFF"/>
                </a:highlight>
                <a:latin typeface="Courier New"/>
                <a:ea typeface="Courier New"/>
                <a:cs typeface="Courier New"/>
                <a:sym typeface="Courier New"/>
              </a:rPr>
              <a:t>"Natural Language Processing is the foundation of modern AI. ChatGPT understands text amazingly well!"</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5221"/>
                </a:solidFill>
                <a:highlight>
                  <a:srgbClr val="FFFFFF"/>
                </a:highlight>
                <a:latin typeface="Courier New"/>
                <a:ea typeface="Courier New"/>
                <a:cs typeface="Courier New"/>
                <a:sym typeface="Courier New"/>
              </a:rPr>
              <a:t>print</a:t>
            </a:r>
            <a:r>
              <a:rPr lang="en" sz="1050">
                <a:solidFill>
                  <a:schemeClr val="dk1"/>
                </a:solidFill>
                <a:highlight>
                  <a:srgbClr val="FFFFFF"/>
                </a:highlight>
                <a:latin typeface="Courier New"/>
                <a:ea typeface="Courier New"/>
                <a:cs typeface="Courier New"/>
                <a:sym typeface="Courier New"/>
              </a:rPr>
              <a:t>(</a:t>
            </a:r>
            <a:r>
              <a:rPr lang="en" sz="1050">
                <a:solidFill>
                  <a:srgbClr val="A31515"/>
                </a:solidFill>
                <a:highlight>
                  <a:srgbClr val="FFFFFF"/>
                </a:highlight>
                <a:latin typeface="Courier New"/>
                <a:ea typeface="Courier New"/>
                <a:cs typeface="Courier New"/>
                <a:sym typeface="Courier New"/>
              </a:rPr>
              <a:t>"Original Text:\n"</a:t>
            </a:r>
            <a:r>
              <a:rPr lang="en" sz="1050">
                <a:solidFill>
                  <a:schemeClr val="dk1"/>
                </a:solidFill>
                <a:highlight>
                  <a:srgbClr val="FFFFFF"/>
                </a:highlight>
                <a:latin typeface="Courier New"/>
                <a:ea typeface="Courier New"/>
                <a:cs typeface="Courier New"/>
                <a:sym typeface="Courier New"/>
              </a:rPr>
              <a:t>, text)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F"/>
                </a:highlight>
                <a:latin typeface="Courier New"/>
                <a:ea typeface="Courier New"/>
                <a:cs typeface="Courier New"/>
                <a:sym typeface="Courier New"/>
              </a:rPr>
              <a:t># -----------------------------</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F"/>
                </a:highlight>
                <a:latin typeface="Courier New"/>
                <a:ea typeface="Courier New"/>
                <a:cs typeface="Courier New"/>
                <a:sym typeface="Courier New"/>
              </a:rPr>
              <a:t># 2. Tokenization</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F"/>
                </a:highlight>
                <a:latin typeface="Courier New"/>
                <a:ea typeface="Courier New"/>
                <a:cs typeface="Courier New"/>
                <a:sym typeface="Courier New"/>
              </a:rPr>
              <a:t># -----------------------------</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723B4"/>
                </a:solidFill>
                <a:highlight>
                  <a:srgbClr val="FFFFFF"/>
                </a:highlight>
                <a:latin typeface="Courier New"/>
                <a:ea typeface="Courier New"/>
                <a:cs typeface="Courier New"/>
                <a:sym typeface="Courier New"/>
              </a:rPr>
              <a:t>from</a:t>
            </a:r>
            <a:r>
              <a:rPr lang="en" sz="1050">
                <a:solidFill>
                  <a:schemeClr val="dk1"/>
                </a:solidFill>
                <a:highlight>
                  <a:srgbClr val="FFFFFF"/>
                </a:highlight>
                <a:latin typeface="Courier New"/>
                <a:ea typeface="Courier New"/>
                <a:cs typeface="Courier New"/>
                <a:sym typeface="Courier New"/>
              </a:rPr>
              <a:t> nltk.tokenize </a:t>
            </a:r>
            <a:r>
              <a:rPr lang="en" sz="1050">
                <a:solidFill>
                  <a:srgbClr val="9723B4"/>
                </a:solidFill>
                <a:highlight>
                  <a:srgbClr val="FFFFFF"/>
                </a:highlight>
                <a:latin typeface="Courier New"/>
                <a:ea typeface="Courier New"/>
                <a:cs typeface="Courier New"/>
                <a:sym typeface="Courier New"/>
              </a:rPr>
              <a:t>import</a:t>
            </a:r>
            <a:r>
              <a:rPr lang="en" sz="1050">
                <a:solidFill>
                  <a:schemeClr val="dk1"/>
                </a:solidFill>
                <a:highlight>
                  <a:srgbClr val="FFFFFF"/>
                </a:highlight>
                <a:latin typeface="Courier New"/>
                <a:ea typeface="Courier New"/>
                <a:cs typeface="Courier New"/>
                <a:sym typeface="Courier New"/>
              </a:rPr>
              <a:t> word_tokenize</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tokens = word_tokenize(text)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5221"/>
                </a:solidFill>
                <a:highlight>
                  <a:srgbClr val="FFFFFF"/>
                </a:highlight>
                <a:latin typeface="Courier New"/>
                <a:ea typeface="Courier New"/>
                <a:cs typeface="Courier New"/>
                <a:sym typeface="Courier New"/>
              </a:rPr>
              <a:t>print</a:t>
            </a:r>
            <a:r>
              <a:rPr lang="en" sz="1050">
                <a:solidFill>
                  <a:schemeClr val="dk1"/>
                </a:solidFill>
                <a:highlight>
                  <a:srgbClr val="FFFFFF"/>
                </a:highlight>
                <a:latin typeface="Courier New"/>
                <a:ea typeface="Courier New"/>
                <a:cs typeface="Courier New"/>
                <a:sym typeface="Courier New"/>
              </a:rPr>
              <a:t>(</a:t>
            </a:r>
            <a:r>
              <a:rPr lang="en" sz="1050">
                <a:solidFill>
                  <a:srgbClr val="A31515"/>
                </a:solidFill>
                <a:highlight>
                  <a:srgbClr val="FFFFFF"/>
                </a:highlight>
                <a:latin typeface="Courier New"/>
                <a:ea typeface="Courier New"/>
                <a:cs typeface="Courier New"/>
                <a:sym typeface="Courier New"/>
              </a:rPr>
              <a:t>"\nTokens:"</a:t>
            </a:r>
            <a:r>
              <a:rPr lang="en" sz="1050">
                <a:solidFill>
                  <a:schemeClr val="dk1"/>
                </a:solidFill>
                <a:highlight>
                  <a:srgbClr val="FFFFFF"/>
                </a:highlight>
                <a:latin typeface="Courier New"/>
                <a:ea typeface="Courier New"/>
                <a:cs typeface="Courier New"/>
                <a:sym typeface="Courier New"/>
              </a:rPr>
              <a:t>, tokens)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500">
              <a:solidFill>
                <a:schemeClr val="dk2"/>
              </a:solidFill>
            </a:endParaRPr>
          </a:p>
          <a:p>
            <a:pPr indent="0" lvl="0" marL="0" rtl="0" algn="l">
              <a:spcBef>
                <a:spcPts val="0"/>
              </a:spcBef>
              <a:spcAft>
                <a:spcPts val="0"/>
              </a:spcAft>
              <a:buClr>
                <a:schemeClr val="dk1"/>
              </a:buClr>
              <a:buSzPts val="1100"/>
              <a:buFont typeface="Arial"/>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2" name="Google Shape;302;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So now that we have a generic idea of the overall Transformer architecture, let’s focus on both Encoders and Decoders to understand better their working flow:</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Encoder WorkFlow</a:t>
            </a:r>
            <a:endParaRPr/>
          </a:p>
          <a:p>
            <a:pPr indent="0" lvl="0" marL="0" rtl="0" algn="l">
              <a:spcBef>
                <a:spcPts val="0"/>
              </a:spcBef>
              <a:spcAft>
                <a:spcPts val="0"/>
              </a:spcAft>
              <a:buNone/>
            </a:pPr>
            <a:r>
              <a:t/>
            </a:r>
            <a:endParaRPr/>
          </a:p>
        </p:txBody>
      </p:sp>
      <p:sp>
        <p:nvSpPr>
          <p:cNvPr id="308" name="Google Shape;308;p53"/>
          <p:cNvSpPr txBox="1"/>
          <p:nvPr>
            <p:ph idx="1" type="body"/>
          </p:nvPr>
        </p:nvSpPr>
        <p:spPr>
          <a:xfrm>
            <a:off x="311700" y="1152475"/>
            <a:ext cx="38673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The encoder is a fundamental component of the Transformer architecture.</a:t>
            </a:r>
            <a:endParaRPr/>
          </a:p>
          <a:p>
            <a:pPr indent="0" lvl="0" marL="0" rtl="0" algn="l">
              <a:spcBef>
                <a:spcPts val="1200"/>
              </a:spcBef>
              <a:spcAft>
                <a:spcPts val="0"/>
              </a:spcAft>
              <a:buNone/>
            </a:pPr>
            <a:r>
              <a:rPr lang="en"/>
              <a:t> The primary function of the encoder is to transform the input tokens into contextualized representations.</a:t>
            </a:r>
            <a:endParaRPr/>
          </a:p>
          <a:p>
            <a:pPr indent="0" lvl="0" marL="0" rtl="0" algn="l">
              <a:spcBef>
                <a:spcPts val="1200"/>
              </a:spcBef>
              <a:spcAft>
                <a:spcPts val="0"/>
              </a:spcAft>
              <a:buNone/>
            </a:pPr>
            <a:r>
              <a:rPr lang="en"/>
              <a:t>Unlike earlier models that processed tokens independently, the Transformer encoder captures the context of each token with respect to the entire sequence.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Its structure composition consists as follows:</a:t>
            </a:r>
            <a:endParaRPr/>
          </a:p>
        </p:txBody>
      </p:sp>
      <p:pic>
        <p:nvPicPr>
          <p:cNvPr id="309" name="Google Shape;309;p53"/>
          <p:cNvPicPr preferRelativeResize="0"/>
          <p:nvPr/>
        </p:nvPicPr>
        <p:blipFill>
          <a:blip r:embed="rId3">
            <a:alphaModFix/>
          </a:blip>
          <a:stretch>
            <a:fillRect/>
          </a:stretch>
        </p:blipFill>
        <p:spPr>
          <a:xfrm>
            <a:off x="5079000" y="160850"/>
            <a:ext cx="3428699" cy="48850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Input Embeddings</a:t>
            </a:r>
            <a:endParaRPr/>
          </a:p>
        </p:txBody>
      </p:sp>
      <p:sp>
        <p:nvSpPr>
          <p:cNvPr id="315" name="Google Shape;315;p54"/>
          <p:cNvSpPr txBox="1"/>
          <p:nvPr>
            <p:ph idx="1" type="body"/>
          </p:nvPr>
        </p:nvSpPr>
        <p:spPr>
          <a:xfrm>
            <a:off x="251875" y="1152475"/>
            <a:ext cx="4320000" cy="3579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The embedding only happens in the bottom-most encoder. </a:t>
            </a:r>
            <a:endParaRPr/>
          </a:p>
          <a:p>
            <a:pPr indent="0" lvl="0" marL="0" rtl="0" algn="l">
              <a:spcBef>
                <a:spcPts val="1200"/>
              </a:spcBef>
              <a:spcAft>
                <a:spcPts val="0"/>
              </a:spcAft>
              <a:buNone/>
            </a:pPr>
            <a:r>
              <a:rPr lang="en"/>
              <a:t>The encoder begins by converting </a:t>
            </a:r>
            <a:r>
              <a:rPr lang="en">
                <a:highlight>
                  <a:srgbClr val="FF9900"/>
                </a:highlight>
              </a:rPr>
              <a:t>input tokens - words or subwords - into vectors using embedding layers. </a:t>
            </a:r>
            <a:endParaRPr>
              <a:highlight>
                <a:srgbClr val="FF9900"/>
              </a:highlight>
            </a:endParaRPr>
          </a:p>
          <a:p>
            <a:pPr indent="0" lvl="0" marL="0" rtl="0" algn="l">
              <a:spcBef>
                <a:spcPts val="1200"/>
              </a:spcBef>
              <a:spcAft>
                <a:spcPts val="0"/>
              </a:spcAft>
              <a:buNone/>
            </a:pPr>
            <a:r>
              <a:rPr lang="en"/>
              <a:t>These embeddings capture the semantic meaning of the tokens and convert them into numerical vectors.</a:t>
            </a:r>
            <a:endParaRPr/>
          </a:p>
          <a:p>
            <a:pPr indent="0" lvl="0" marL="0" rtl="0" algn="l">
              <a:spcBef>
                <a:spcPts val="1200"/>
              </a:spcBef>
              <a:spcAft>
                <a:spcPts val="0"/>
              </a:spcAft>
              <a:buNone/>
            </a:pPr>
            <a:r>
              <a:rPr lang="en"/>
              <a:t>All the encoders receive a list of vectors, each of size 512 (fixed-sized). </a:t>
            </a:r>
            <a:endParaRPr/>
          </a:p>
          <a:p>
            <a:pPr indent="0" lvl="0" marL="0" rtl="0" algn="l">
              <a:spcBef>
                <a:spcPts val="1200"/>
              </a:spcBef>
              <a:spcAft>
                <a:spcPts val="1200"/>
              </a:spcAft>
              <a:buNone/>
            </a:pPr>
            <a:r>
              <a:rPr lang="en"/>
              <a:t>In the bottom encoder, that would be the word embeddings, but in other encoders, it would be the output of the encoder that’s directly below them.</a:t>
            </a:r>
            <a:endParaRPr/>
          </a:p>
        </p:txBody>
      </p:sp>
      <p:pic>
        <p:nvPicPr>
          <p:cNvPr id="316" name="Google Shape;316;p54"/>
          <p:cNvPicPr preferRelativeResize="0"/>
          <p:nvPr/>
        </p:nvPicPr>
        <p:blipFill>
          <a:blip r:embed="rId3">
            <a:alphaModFix/>
          </a:blip>
          <a:stretch>
            <a:fillRect/>
          </a:stretch>
        </p:blipFill>
        <p:spPr>
          <a:xfrm>
            <a:off x="4846325" y="510055"/>
            <a:ext cx="4260300" cy="1453845"/>
          </a:xfrm>
          <a:prstGeom prst="rect">
            <a:avLst/>
          </a:prstGeom>
          <a:noFill/>
          <a:ln>
            <a:noFill/>
          </a:ln>
        </p:spPr>
      </p:pic>
      <p:pic>
        <p:nvPicPr>
          <p:cNvPr id="317" name="Google Shape;317;p54"/>
          <p:cNvPicPr preferRelativeResize="0"/>
          <p:nvPr/>
        </p:nvPicPr>
        <p:blipFill>
          <a:blip r:embed="rId4">
            <a:alphaModFix/>
          </a:blip>
          <a:stretch>
            <a:fillRect/>
          </a:stretch>
        </p:blipFill>
        <p:spPr>
          <a:xfrm>
            <a:off x="4522774" y="2865951"/>
            <a:ext cx="4583851" cy="13131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5"/>
          <p:cNvPicPr preferRelativeResize="0"/>
          <p:nvPr/>
        </p:nvPicPr>
        <p:blipFill>
          <a:blip r:embed="rId3">
            <a:alphaModFix/>
          </a:blip>
          <a:stretch>
            <a:fillRect/>
          </a:stretch>
        </p:blipFill>
        <p:spPr>
          <a:xfrm>
            <a:off x="152400" y="515963"/>
            <a:ext cx="8839199" cy="385736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 Positional Encoding</a:t>
            </a:r>
            <a:endParaRPr/>
          </a:p>
        </p:txBody>
      </p:sp>
      <p:sp>
        <p:nvSpPr>
          <p:cNvPr id="328" name="Google Shape;328;p56"/>
          <p:cNvSpPr txBox="1"/>
          <p:nvPr>
            <p:ph idx="1" type="body"/>
          </p:nvPr>
        </p:nvSpPr>
        <p:spPr>
          <a:xfrm>
            <a:off x="311700" y="1152475"/>
            <a:ext cx="41814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Since Transformers do not have a recurrence mechanism like RNNs, they use positional encodings added to the input embeddings to provide information about the position of each token in the sequence. </a:t>
            </a:r>
            <a:endParaRPr/>
          </a:p>
          <a:p>
            <a:pPr indent="0" lvl="0" marL="0" rtl="0" algn="l">
              <a:spcBef>
                <a:spcPts val="1200"/>
              </a:spcBef>
              <a:spcAft>
                <a:spcPts val="0"/>
              </a:spcAft>
              <a:buNone/>
            </a:pPr>
            <a:r>
              <a:rPr lang="en"/>
              <a:t>This allows them to understand the position of each word within the sentence.</a:t>
            </a:r>
            <a:endParaRPr/>
          </a:p>
          <a:p>
            <a:pPr indent="0" lvl="0" marL="0" rtl="0" algn="l">
              <a:spcBef>
                <a:spcPts val="1200"/>
              </a:spcBef>
              <a:spcAft>
                <a:spcPts val="0"/>
              </a:spcAft>
              <a:buNone/>
            </a:pPr>
            <a:r>
              <a:rPr lang="en"/>
              <a:t>To do so, the researchers suggested employing a combination of various sine and cosine functions to create positional vectors, enabling the use of this positional encoder for sentences of any length.</a:t>
            </a:r>
            <a:endParaRPr/>
          </a:p>
          <a:p>
            <a:pPr indent="0" lvl="0" marL="0" rtl="0" algn="l">
              <a:spcBef>
                <a:spcPts val="1200"/>
              </a:spcBef>
              <a:spcAft>
                <a:spcPts val="1200"/>
              </a:spcAft>
              <a:buNone/>
            </a:pPr>
            <a:r>
              <a:rPr lang="en"/>
              <a:t>In this approach, each dimension is represented by unique frequencies and offsets of the wave, with the values ranging from -1 to 1, effectively representing each position.</a:t>
            </a:r>
            <a:endParaRPr/>
          </a:p>
        </p:txBody>
      </p:sp>
      <p:pic>
        <p:nvPicPr>
          <p:cNvPr id="329" name="Google Shape;329;p56"/>
          <p:cNvPicPr preferRelativeResize="0"/>
          <p:nvPr/>
        </p:nvPicPr>
        <p:blipFill>
          <a:blip r:embed="rId3">
            <a:alphaModFix/>
          </a:blip>
          <a:stretch>
            <a:fillRect/>
          </a:stretch>
        </p:blipFill>
        <p:spPr>
          <a:xfrm>
            <a:off x="4645500" y="1152475"/>
            <a:ext cx="4346100" cy="31319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7"/>
          <p:cNvPicPr preferRelativeResize="0"/>
          <p:nvPr/>
        </p:nvPicPr>
        <p:blipFill>
          <a:blip r:embed="rId3">
            <a:alphaModFix/>
          </a:blip>
          <a:stretch>
            <a:fillRect/>
          </a:stretch>
        </p:blipFill>
        <p:spPr>
          <a:xfrm>
            <a:off x="152400" y="632350"/>
            <a:ext cx="8839202" cy="38788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8"/>
          <p:cNvPicPr preferRelativeResize="0"/>
          <p:nvPr/>
        </p:nvPicPr>
        <p:blipFill>
          <a:blip r:embed="rId3">
            <a:alphaModFix/>
          </a:blip>
          <a:stretch>
            <a:fillRect/>
          </a:stretch>
        </p:blipFill>
        <p:spPr>
          <a:xfrm>
            <a:off x="204725" y="507363"/>
            <a:ext cx="8839200" cy="41287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 Stack of Encoder Layers</a:t>
            </a:r>
            <a:endParaRPr/>
          </a:p>
        </p:txBody>
      </p:sp>
      <p:sp>
        <p:nvSpPr>
          <p:cNvPr id="345" name="Google Shape;345;p59"/>
          <p:cNvSpPr txBox="1"/>
          <p:nvPr>
            <p:ph idx="1" type="body"/>
          </p:nvPr>
        </p:nvSpPr>
        <p:spPr>
          <a:xfrm>
            <a:off x="311700" y="1152475"/>
            <a:ext cx="40467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The Transformer encoder consists of a stack of identical layers (6 in the original Transformer model).</a:t>
            </a:r>
            <a:endParaRPr/>
          </a:p>
          <a:p>
            <a:pPr indent="-317182" lvl="0" marL="457200" rtl="0" algn="l">
              <a:spcBef>
                <a:spcPts val="0"/>
              </a:spcBef>
              <a:spcAft>
                <a:spcPts val="0"/>
              </a:spcAft>
              <a:buSzPct val="100000"/>
              <a:buChar char="❏"/>
            </a:pPr>
            <a:r>
              <a:rPr lang="en"/>
              <a:t>The encoder layer serves to transform all input sequences into a continuous, abstract representation that encapsulates the learned information from the entire sequence. This layer comprises two sub-modules:</a:t>
            </a:r>
            <a:endParaRPr/>
          </a:p>
          <a:p>
            <a:pPr indent="-317182" lvl="0" marL="914400" rtl="0" algn="l">
              <a:spcBef>
                <a:spcPts val="0"/>
              </a:spcBef>
              <a:spcAft>
                <a:spcPts val="0"/>
              </a:spcAft>
              <a:buSzPct val="100000"/>
              <a:buAutoNum type="arabicPeriod"/>
            </a:pPr>
            <a:r>
              <a:rPr lang="en"/>
              <a:t>A multi-headed attention mechanism.</a:t>
            </a:r>
            <a:endParaRPr/>
          </a:p>
          <a:p>
            <a:pPr indent="-317182" lvl="0" marL="914400" rtl="0" algn="l">
              <a:spcBef>
                <a:spcPts val="0"/>
              </a:spcBef>
              <a:spcAft>
                <a:spcPts val="0"/>
              </a:spcAft>
              <a:buSzPct val="100000"/>
              <a:buAutoNum type="arabicPeriod"/>
            </a:pPr>
            <a:r>
              <a:rPr lang="en"/>
              <a:t>A fully connected network.</a:t>
            </a:r>
            <a:endParaRPr/>
          </a:p>
          <a:p>
            <a:pPr indent="-317182" lvl="0" marL="457200" rtl="0" algn="l">
              <a:spcBef>
                <a:spcPts val="0"/>
              </a:spcBef>
              <a:spcAft>
                <a:spcPts val="0"/>
              </a:spcAft>
              <a:buSzPct val="100000"/>
              <a:buChar char="❏"/>
            </a:pPr>
            <a:r>
              <a:rPr lang="en"/>
              <a:t>Additionally, it incorporates residual connections around each sublayer, which are then followed by layer normalization.</a:t>
            </a:r>
            <a:endParaRPr/>
          </a:p>
        </p:txBody>
      </p:sp>
      <p:pic>
        <p:nvPicPr>
          <p:cNvPr id="346" name="Google Shape;346;p59"/>
          <p:cNvPicPr preferRelativeResize="0"/>
          <p:nvPr/>
        </p:nvPicPr>
        <p:blipFill>
          <a:blip r:embed="rId3">
            <a:alphaModFix/>
          </a:blip>
          <a:stretch>
            <a:fillRect/>
          </a:stretch>
        </p:blipFill>
        <p:spPr>
          <a:xfrm>
            <a:off x="4495875" y="1564525"/>
            <a:ext cx="4609924" cy="2195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3.1 Multi-Headed Self-Attention Mechanism</a:t>
            </a:r>
            <a:endParaRPr/>
          </a:p>
        </p:txBody>
      </p:sp>
      <p:sp>
        <p:nvSpPr>
          <p:cNvPr id="352" name="Google Shape;352;p60"/>
          <p:cNvSpPr txBox="1"/>
          <p:nvPr>
            <p:ph idx="1" type="body"/>
          </p:nvPr>
        </p:nvSpPr>
        <p:spPr>
          <a:xfrm>
            <a:off x="311700" y="1152475"/>
            <a:ext cx="4009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In the encoder, the multi-headed attention utilizes a specialized attention mechanism known as </a:t>
            </a:r>
            <a:r>
              <a:rPr b="1" lang="en"/>
              <a:t>self-attention.</a:t>
            </a:r>
            <a:endParaRPr b="1"/>
          </a:p>
          <a:p>
            <a:pPr indent="0" lvl="0" marL="0" rtl="0" algn="l">
              <a:spcBef>
                <a:spcPts val="1200"/>
              </a:spcBef>
              <a:spcAft>
                <a:spcPts val="0"/>
              </a:spcAft>
              <a:buNone/>
            </a:pPr>
            <a:r>
              <a:rPr lang="en"/>
              <a:t> This approach enables the models to relate each word in the input with other words.</a:t>
            </a:r>
            <a:endParaRPr/>
          </a:p>
          <a:p>
            <a:pPr indent="0" lvl="0" marL="0" rtl="0" algn="l">
              <a:spcBef>
                <a:spcPts val="1200"/>
              </a:spcBef>
              <a:spcAft>
                <a:spcPts val="1200"/>
              </a:spcAft>
              <a:buNone/>
            </a:pPr>
            <a:r>
              <a:rPr lang="en"/>
              <a:t> For instance, in a given example, the model might learn to connect the word “are” with “you”.</a:t>
            </a:r>
            <a:endParaRPr/>
          </a:p>
        </p:txBody>
      </p:sp>
      <p:pic>
        <p:nvPicPr>
          <p:cNvPr id="353" name="Google Shape;353;p60"/>
          <p:cNvPicPr preferRelativeResize="0"/>
          <p:nvPr/>
        </p:nvPicPr>
        <p:blipFill>
          <a:blip r:embed="rId3">
            <a:alphaModFix/>
          </a:blip>
          <a:stretch>
            <a:fillRect/>
          </a:stretch>
        </p:blipFill>
        <p:spPr>
          <a:xfrm>
            <a:off x="4321200" y="1652863"/>
            <a:ext cx="4518001" cy="241563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 Attention</a:t>
            </a:r>
            <a:endParaRPr/>
          </a:p>
        </p:txBody>
      </p:sp>
      <p:sp>
        <p:nvSpPr>
          <p:cNvPr id="359" name="Google Shape;359;p61"/>
          <p:cNvSpPr txBox="1"/>
          <p:nvPr>
            <p:ph idx="1" type="body"/>
          </p:nvPr>
        </p:nvSpPr>
        <p:spPr>
          <a:xfrm>
            <a:off x="311700" y="1152475"/>
            <a:ext cx="8520600" cy="126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5192D"/>
                </a:solidFill>
                <a:highlight>
                  <a:srgbClr val="FFFFFF"/>
                </a:highlight>
              </a:rPr>
              <a:t>This first Self-Attention module enables the model to capture contextual information from the entire sequence. Instead of performing a single attention function, queries, keys and values are linearly projected h times.</a:t>
            </a:r>
            <a:endParaRPr sz="1200">
              <a:solidFill>
                <a:srgbClr val="05192D"/>
              </a:solidFill>
              <a:highlight>
                <a:srgbClr val="FFFFFF"/>
              </a:highlight>
            </a:endParaRPr>
          </a:p>
          <a:p>
            <a:pPr indent="0" lvl="0" marL="0" rtl="0" algn="l">
              <a:spcBef>
                <a:spcPts val="1200"/>
              </a:spcBef>
              <a:spcAft>
                <a:spcPts val="1200"/>
              </a:spcAft>
              <a:buNone/>
            </a:pPr>
            <a:r>
              <a:rPr lang="en" sz="1200">
                <a:solidFill>
                  <a:srgbClr val="05192D"/>
                </a:solidFill>
                <a:highlight>
                  <a:srgbClr val="FFFFFF"/>
                </a:highlight>
              </a:rPr>
              <a:t>On each of these projected versions of queries, keys and values the attention mechanism is performed in parallel, yielding h-dimensional output values.</a:t>
            </a:r>
            <a:endParaRPr sz="1200">
              <a:solidFill>
                <a:srgbClr val="05192D"/>
              </a:solidFill>
              <a:highlight>
                <a:srgbClr val="FFFFFF"/>
              </a:highlight>
            </a:endParaRPr>
          </a:p>
        </p:txBody>
      </p:sp>
      <p:pic>
        <p:nvPicPr>
          <p:cNvPr id="360" name="Google Shape;360;p61"/>
          <p:cNvPicPr preferRelativeResize="0"/>
          <p:nvPr/>
        </p:nvPicPr>
        <p:blipFill>
          <a:blip r:embed="rId3">
            <a:alphaModFix/>
          </a:blip>
          <a:stretch>
            <a:fillRect/>
          </a:stretch>
        </p:blipFill>
        <p:spPr>
          <a:xfrm>
            <a:off x="311700" y="2477575"/>
            <a:ext cx="4242298" cy="2416325"/>
          </a:xfrm>
          <a:prstGeom prst="rect">
            <a:avLst/>
          </a:prstGeom>
          <a:noFill/>
          <a:ln>
            <a:noFill/>
          </a:ln>
        </p:spPr>
      </p:pic>
      <p:pic>
        <p:nvPicPr>
          <p:cNvPr id="361" name="Google Shape;361;p61"/>
          <p:cNvPicPr preferRelativeResize="0"/>
          <p:nvPr/>
        </p:nvPicPr>
        <p:blipFill>
          <a:blip r:embed="rId4">
            <a:alphaModFix/>
          </a:blip>
          <a:stretch>
            <a:fillRect/>
          </a:stretch>
        </p:blipFill>
        <p:spPr>
          <a:xfrm>
            <a:off x="4903823" y="3524225"/>
            <a:ext cx="3714750" cy="63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Hot Encoding</a:t>
            </a:r>
            <a:endParaRPr/>
          </a:p>
        </p:txBody>
      </p:sp>
      <p:sp>
        <p:nvSpPr>
          <p:cNvPr id="81" name="Google Shape;81;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It can be identified as one of the simplest forms of representing words numerically. Each word is represented as a binary vector with the length of the entire vocabulary. The vector has a “1” in the position corresponding to the word’s index and “0” elsewhere.</a:t>
            </a:r>
            <a:endParaRPr sz="1500">
              <a:solidFill>
                <a:srgbClr val="242424"/>
              </a:solidFill>
              <a:highlight>
                <a:srgbClr val="FFFFFF"/>
              </a:highlight>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b="1" lang="en" sz="1500">
                <a:solidFill>
                  <a:srgbClr val="242424"/>
                </a:solidFill>
                <a:highlight>
                  <a:srgbClr val="FFFFFF"/>
                </a:highlight>
                <a:latin typeface="Georgia"/>
                <a:ea typeface="Georgia"/>
                <a:cs typeface="Georgia"/>
                <a:sym typeface="Georgia"/>
              </a:rPr>
              <a:t>Pro’s: </a:t>
            </a:r>
            <a:r>
              <a:rPr lang="en" sz="1500">
                <a:solidFill>
                  <a:srgbClr val="242424"/>
                </a:solidFill>
                <a:highlight>
                  <a:srgbClr val="FFFFFF"/>
                </a:highlight>
                <a:latin typeface="Georgia"/>
                <a:ea typeface="Georgia"/>
                <a:cs typeface="Georgia"/>
                <a:sym typeface="Georgia"/>
              </a:rPr>
              <a:t>Simple, interpretable.</a:t>
            </a:r>
            <a:endParaRPr sz="1500">
              <a:solidFill>
                <a:srgbClr val="242424"/>
              </a:solidFill>
              <a:highlight>
                <a:srgbClr val="FFFFFF"/>
              </a:highlight>
              <a:latin typeface="Georgia"/>
              <a:ea typeface="Georgia"/>
              <a:cs typeface="Georgia"/>
              <a:sym typeface="Georgia"/>
            </a:endParaRPr>
          </a:p>
          <a:p>
            <a:pPr indent="0" lvl="0" marL="0" rtl="0" algn="l">
              <a:spcBef>
                <a:spcPts val="1200"/>
              </a:spcBef>
              <a:spcAft>
                <a:spcPts val="1200"/>
              </a:spcAft>
              <a:buNone/>
            </a:pPr>
            <a:r>
              <a:rPr b="1" lang="en" sz="1500">
                <a:solidFill>
                  <a:srgbClr val="242424"/>
                </a:solidFill>
                <a:highlight>
                  <a:srgbClr val="FFFFFF"/>
                </a:highlight>
                <a:latin typeface="Georgia"/>
                <a:ea typeface="Georgia"/>
                <a:cs typeface="Georgia"/>
                <a:sym typeface="Georgia"/>
              </a:rPr>
              <a:t>Con’s: </a:t>
            </a:r>
            <a:r>
              <a:rPr lang="en" sz="1500">
                <a:solidFill>
                  <a:srgbClr val="242424"/>
                </a:solidFill>
                <a:highlight>
                  <a:srgbClr val="FFFFFF"/>
                </a:highlight>
                <a:latin typeface="Georgia"/>
                <a:ea typeface="Georgia"/>
                <a:cs typeface="Georgia"/>
                <a:sym typeface="Georgia"/>
              </a:rPr>
              <a:t>High dimensionality, doesn’t capture semantic relationships.</a:t>
            </a:r>
            <a:endParaRPr/>
          </a:p>
        </p:txBody>
      </p:sp>
      <p:sp>
        <p:nvSpPr>
          <p:cNvPr id="82" name="Google Shape;82;p17"/>
          <p:cNvSpPr txBox="1"/>
          <p:nvPr/>
        </p:nvSpPr>
        <p:spPr>
          <a:xfrm>
            <a:off x="4687475" y="306525"/>
            <a:ext cx="4425900" cy="43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sklearn.preprocessing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OneHotEncoder</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numpy </a:t>
            </a:r>
            <a:r>
              <a:rPr lang="en" sz="1050">
                <a:solidFill>
                  <a:srgbClr val="AA0D91"/>
                </a:solidFill>
                <a:highlight>
                  <a:srgbClr val="F9F9F9"/>
                </a:highlight>
                <a:latin typeface="Courier New"/>
                <a:ea typeface="Courier New"/>
                <a:cs typeface="Courier New"/>
                <a:sym typeface="Courier New"/>
              </a:rPr>
              <a:t>as</a:t>
            </a:r>
            <a:r>
              <a:rPr lang="en" sz="1050">
                <a:solidFill>
                  <a:srgbClr val="242424"/>
                </a:solidFill>
                <a:highlight>
                  <a:srgbClr val="F9F9F9"/>
                </a:highlight>
                <a:latin typeface="Courier New"/>
                <a:ea typeface="Courier New"/>
                <a:cs typeface="Courier New"/>
                <a:sym typeface="Courier New"/>
              </a:rPr>
              <a:t> np</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Sample data</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corpus = [</a:t>
            </a:r>
            <a:r>
              <a:rPr lang="en" sz="1050">
                <a:solidFill>
                  <a:srgbClr val="C41A16"/>
                </a:solidFill>
                <a:highlight>
                  <a:srgbClr val="F9F9F9"/>
                </a:highlight>
                <a:latin typeface="Courier New"/>
                <a:ea typeface="Courier New"/>
                <a:cs typeface="Courier New"/>
                <a:sym typeface="Courier New"/>
              </a:rPr>
              <a:t>'dog'</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'cat'</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'dog'</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'fish'</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Reshape data to fit the model</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corpus = np.array(corpus).reshape(-</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One-hot encode the data</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onehot_encoder = OneHotEncoder()</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onehot_encoded = onehot_encoder.fit_transform(corpus)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(onehot_encoded)</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#output</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42424"/>
                </a:solidFill>
                <a:highlight>
                  <a:srgbClr val="F9F9F9"/>
                </a:highlight>
                <a:latin typeface="Courier New"/>
                <a:ea typeface="Courier New"/>
                <a:cs typeface="Courier New"/>
                <a:sym typeface="Courier New"/>
              </a:rPr>
              <a:t>[</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a:t>
            </a:r>
            <a:endParaRPr sz="18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2"/>
          <p:cNvSpPr txBox="1"/>
          <p:nvPr>
            <p:ph idx="1" type="body"/>
          </p:nvPr>
        </p:nvSpPr>
        <p:spPr>
          <a:xfrm>
            <a:off x="311700" y="837325"/>
            <a:ext cx="4151400" cy="3731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This mechanism allows the encoder to focus on different parts of the input sequence as it processes each token. It computes attention scores based on:</a:t>
            </a:r>
            <a:endParaRPr/>
          </a:p>
          <a:p>
            <a:pPr indent="0" lvl="0" marL="0" rtl="0" algn="l">
              <a:spcBef>
                <a:spcPts val="1200"/>
              </a:spcBef>
              <a:spcAft>
                <a:spcPts val="0"/>
              </a:spcAft>
              <a:buNone/>
            </a:pPr>
            <a:r>
              <a:rPr b="1" lang="en"/>
              <a:t>A query</a:t>
            </a:r>
            <a:r>
              <a:rPr lang="en"/>
              <a:t> is a vector that represents a specific word or token from the input sequence in the attention mechanism.</a:t>
            </a:r>
            <a:endParaRPr/>
          </a:p>
          <a:p>
            <a:pPr indent="0" lvl="0" marL="0" rtl="0" algn="l">
              <a:spcBef>
                <a:spcPts val="1200"/>
              </a:spcBef>
              <a:spcAft>
                <a:spcPts val="0"/>
              </a:spcAft>
              <a:buNone/>
            </a:pPr>
            <a:r>
              <a:rPr b="1" lang="en"/>
              <a:t>A key</a:t>
            </a:r>
            <a:r>
              <a:rPr lang="en"/>
              <a:t> is also a vector in the attention mechanism, corresponding to each word or token in the input sequence.</a:t>
            </a:r>
            <a:endParaRPr/>
          </a:p>
          <a:p>
            <a:pPr indent="0" lvl="0" marL="0" rtl="0" algn="l">
              <a:spcBef>
                <a:spcPts val="1200"/>
              </a:spcBef>
              <a:spcAft>
                <a:spcPts val="1200"/>
              </a:spcAft>
              <a:buNone/>
            </a:pPr>
            <a:r>
              <a:rPr b="1" lang="en"/>
              <a:t>Each value</a:t>
            </a:r>
            <a:r>
              <a:rPr lang="en"/>
              <a:t> is associated with a key and is used to construct the output of the attention layer. When a query and a key match well, which basically means that they have a high attention score, the corresponding value is emphasized in the output.</a:t>
            </a:r>
            <a:endParaRPr/>
          </a:p>
        </p:txBody>
      </p:sp>
      <p:pic>
        <p:nvPicPr>
          <p:cNvPr id="367" name="Google Shape;367;p62"/>
          <p:cNvPicPr preferRelativeResize="0"/>
          <p:nvPr/>
        </p:nvPicPr>
        <p:blipFill>
          <a:blip r:embed="rId3">
            <a:alphaModFix/>
          </a:blip>
          <a:stretch>
            <a:fillRect/>
          </a:stretch>
        </p:blipFill>
        <p:spPr>
          <a:xfrm>
            <a:off x="4572000" y="836613"/>
            <a:ext cx="4376100" cy="373281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This process effectively maps the queries to their corresponding keys.</a:t>
            </a:r>
            <a:endParaRPr sz="2120"/>
          </a:p>
        </p:txBody>
      </p:sp>
      <p:sp>
        <p:nvSpPr>
          <p:cNvPr id="373" name="Google Shape;373;p63"/>
          <p:cNvSpPr txBox="1"/>
          <p:nvPr>
            <p:ph idx="1" type="body"/>
          </p:nvPr>
        </p:nvSpPr>
        <p:spPr>
          <a:xfrm>
            <a:off x="311700" y="1055300"/>
            <a:ext cx="8584800" cy="123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Georgia"/>
                <a:ea typeface="Georgia"/>
                <a:cs typeface="Georgia"/>
                <a:sym typeface="Georgia"/>
              </a:rPr>
              <a:t>Once the </a:t>
            </a:r>
            <a:r>
              <a:rPr lang="en" sz="1200">
                <a:highlight>
                  <a:srgbClr val="FF9900"/>
                </a:highlight>
                <a:latin typeface="Georgia"/>
                <a:ea typeface="Georgia"/>
                <a:cs typeface="Georgia"/>
                <a:sym typeface="Georgia"/>
              </a:rPr>
              <a:t>query, key, and value vectors </a:t>
            </a:r>
            <a:r>
              <a:rPr lang="en" sz="1200">
                <a:latin typeface="Georgia"/>
                <a:ea typeface="Georgia"/>
                <a:cs typeface="Georgia"/>
                <a:sym typeface="Georgia"/>
              </a:rPr>
              <a:t>are passed through a l</a:t>
            </a:r>
            <a:r>
              <a:rPr lang="en" sz="1200">
                <a:highlight>
                  <a:srgbClr val="00FF00"/>
                </a:highlight>
                <a:latin typeface="Georgia"/>
                <a:ea typeface="Georgia"/>
                <a:cs typeface="Georgia"/>
                <a:sym typeface="Georgia"/>
              </a:rPr>
              <a:t>inear layer,</a:t>
            </a:r>
            <a:r>
              <a:rPr lang="en" sz="1200">
                <a:latin typeface="Georgia"/>
                <a:ea typeface="Georgia"/>
                <a:cs typeface="Georgia"/>
                <a:sym typeface="Georgia"/>
              </a:rPr>
              <a:t> </a:t>
            </a:r>
            <a:r>
              <a:rPr lang="en" sz="1200">
                <a:highlight>
                  <a:srgbClr val="00FFFF"/>
                </a:highlight>
                <a:latin typeface="Georgia"/>
                <a:ea typeface="Georgia"/>
                <a:cs typeface="Georgia"/>
                <a:sym typeface="Georgia"/>
              </a:rPr>
              <a:t>a dot product matrix multiplication</a:t>
            </a:r>
            <a:r>
              <a:rPr lang="en" sz="1200">
                <a:latin typeface="Georgia"/>
                <a:ea typeface="Georgia"/>
                <a:cs typeface="Georgia"/>
                <a:sym typeface="Georgia"/>
              </a:rPr>
              <a:t> is performed between the </a:t>
            </a:r>
            <a:r>
              <a:rPr lang="en" sz="1200">
                <a:highlight>
                  <a:srgbClr val="EFEFEF"/>
                </a:highlight>
                <a:latin typeface="Georgia"/>
                <a:ea typeface="Georgia"/>
                <a:cs typeface="Georgia"/>
                <a:sym typeface="Georgia"/>
              </a:rPr>
              <a:t>queries and keys, resulting in the creation of a score matrix.</a:t>
            </a:r>
            <a:endParaRPr sz="1200">
              <a:highlight>
                <a:srgbClr val="EFEFEF"/>
              </a:highlight>
              <a:latin typeface="Georgia"/>
              <a:ea typeface="Georgia"/>
              <a:cs typeface="Georgia"/>
              <a:sym typeface="Georgia"/>
            </a:endParaRPr>
          </a:p>
          <a:p>
            <a:pPr indent="0" lvl="0" marL="0" rtl="0" algn="l">
              <a:spcBef>
                <a:spcPts val="1200"/>
              </a:spcBef>
              <a:spcAft>
                <a:spcPts val="1200"/>
              </a:spcAft>
              <a:buNone/>
            </a:pPr>
            <a:r>
              <a:rPr lang="en" sz="1200">
                <a:solidFill>
                  <a:srgbClr val="05192D"/>
                </a:solidFill>
                <a:highlight>
                  <a:srgbClr val="FFFFFF"/>
                </a:highlight>
                <a:latin typeface="Georgia"/>
                <a:ea typeface="Georgia"/>
                <a:cs typeface="Georgia"/>
                <a:sym typeface="Georgia"/>
              </a:rPr>
              <a:t>The score matrix establishes the </a:t>
            </a:r>
            <a:r>
              <a:rPr lang="en" sz="1200">
                <a:solidFill>
                  <a:srgbClr val="05192D"/>
                </a:solidFill>
                <a:highlight>
                  <a:srgbClr val="C9DAF8"/>
                </a:highlight>
                <a:latin typeface="Georgia"/>
                <a:ea typeface="Georgia"/>
                <a:cs typeface="Georgia"/>
                <a:sym typeface="Georgia"/>
              </a:rPr>
              <a:t>degree of emphasis each word should place on other words</a:t>
            </a:r>
            <a:r>
              <a:rPr lang="en" sz="1200">
                <a:solidFill>
                  <a:srgbClr val="05192D"/>
                </a:solidFill>
                <a:highlight>
                  <a:srgbClr val="FFFFFF"/>
                </a:highlight>
                <a:latin typeface="Georgia"/>
                <a:ea typeface="Georgia"/>
                <a:cs typeface="Georgia"/>
                <a:sym typeface="Georgia"/>
              </a:rPr>
              <a:t>. Therefore, each word is assigned a score in relation to other words within the same time step. </a:t>
            </a:r>
            <a:r>
              <a:rPr lang="en" sz="1200">
                <a:solidFill>
                  <a:srgbClr val="05192D"/>
                </a:solidFill>
                <a:highlight>
                  <a:srgbClr val="EA9999"/>
                </a:highlight>
                <a:latin typeface="Georgia"/>
                <a:ea typeface="Georgia"/>
                <a:cs typeface="Georgia"/>
                <a:sym typeface="Georgia"/>
              </a:rPr>
              <a:t>A higher score indicates greater focus.</a:t>
            </a:r>
            <a:endParaRPr sz="1200">
              <a:highlight>
                <a:srgbClr val="EA9999"/>
              </a:highlight>
              <a:latin typeface="Georgia"/>
              <a:ea typeface="Georgia"/>
              <a:cs typeface="Georgia"/>
              <a:sym typeface="Georgia"/>
            </a:endParaRPr>
          </a:p>
        </p:txBody>
      </p:sp>
      <p:pic>
        <p:nvPicPr>
          <p:cNvPr id="374" name="Google Shape;374;p63"/>
          <p:cNvPicPr preferRelativeResize="0"/>
          <p:nvPr/>
        </p:nvPicPr>
        <p:blipFill>
          <a:blip r:embed="rId3">
            <a:alphaModFix/>
          </a:blip>
          <a:stretch>
            <a:fillRect/>
          </a:stretch>
        </p:blipFill>
        <p:spPr>
          <a:xfrm>
            <a:off x="0" y="2543163"/>
            <a:ext cx="9144000" cy="2600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4"/>
          <p:cNvPicPr preferRelativeResize="0"/>
          <p:nvPr/>
        </p:nvPicPr>
        <p:blipFill>
          <a:blip r:embed="rId3">
            <a:alphaModFix/>
          </a:blip>
          <a:stretch>
            <a:fillRect/>
          </a:stretch>
        </p:blipFill>
        <p:spPr>
          <a:xfrm>
            <a:off x="1079425" y="152400"/>
            <a:ext cx="6791494" cy="48386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5"/>
          <p:cNvPicPr preferRelativeResize="0"/>
          <p:nvPr/>
        </p:nvPicPr>
        <p:blipFill>
          <a:blip r:embed="rId3">
            <a:alphaModFix/>
          </a:blip>
          <a:stretch>
            <a:fillRect/>
          </a:stretch>
        </p:blipFill>
        <p:spPr>
          <a:xfrm>
            <a:off x="1079450" y="415050"/>
            <a:ext cx="6873817" cy="44518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390" name="Google Shape;390;p66"/>
          <p:cNvPicPr preferRelativeResize="0"/>
          <p:nvPr/>
        </p:nvPicPr>
        <p:blipFill>
          <a:blip r:embed="rId3">
            <a:alphaModFix/>
          </a:blip>
          <a:stretch>
            <a:fillRect/>
          </a:stretch>
        </p:blipFill>
        <p:spPr>
          <a:xfrm>
            <a:off x="247963" y="445025"/>
            <a:ext cx="8648075" cy="3674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Small Example for </a:t>
            </a:r>
            <a:r>
              <a:rPr lang="en"/>
              <a:t>Understanding</a:t>
            </a:r>
            <a:endParaRPr/>
          </a:p>
        </p:txBody>
      </p:sp>
      <p:pic>
        <p:nvPicPr>
          <p:cNvPr id="396" name="Google Shape;396;p67"/>
          <p:cNvPicPr preferRelativeResize="0"/>
          <p:nvPr/>
        </p:nvPicPr>
        <p:blipFill>
          <a:blip r:embed="rId3">
            <a:alphaModFix/>
          </a:blip>
          <a:stretch>
            <a:fillRect/>
          </a:stretch>
        </p:blipFill>
        <p:spPr>
          <a:xfrm>
            <a:off x="152400" y="1110325"/>
            <a:ext cx="8839200" cy="3552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8"/>
          <p:cNvPicPr preferRelativeResize="0"/>
          <p:nvPr/>
        </p:nvPicPr>
        <p:blipFill>
          <a:blip r:embed="rId3">
            <a:alphaModFix/>
          </a:blip>
          <a:stretch>
            <a:fillRect/>
          </a:stretch>
        </p:blipFill>
        <p:spPr>
          <a:xfrm>
            <a:off x="944850" y="212225"/>
            <a:ext cx="7315311" cy="48386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each word, three vectors are computed:</a:t>
            </a:r>
            <a:endParaRPr/>
          </a:p>
        </p:txBody>
      </p:sp>
      <p:sp>
        <p:nvSpPr>
          <p:cNvPr id="407" name="Google Shape;407;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Q-matrix (Q):</a:t>
            </a:r>
            <a:r>
              <a:rPr lang="en"/>
              <a:t> Think of each word in a sentence as asking a question (query) about the importance of other words. The Q matrix contains these “questions” for each word.</a:t>
            </a:r>
            <a:endParaRPr/>
          </a:p>
          <a:p>
            <a:pPr indent="0" lvl="0" marL="0" rtl="0" algn="l">
              <a:spcBef>
                <a:spcPts val="1200"/>
              </a:spcBef>
              <a:spcAft>
                <a:spcPts val="0"/>
              </a:spcAft>
              <a:buNone/>
            </a:pPr>
            <a:r>
              <a:rPr b="1" lang="en"/>
              <a:t>The K-matrix (K):</a:t>
            </a:r>
            <a:r>
              <a:rPr lang="en"/>
              <a:t> The K-matrix contains the “answers” (the solution, the key) to the queries for each word. Each word has a corresponding key that helps determine how relevant it is to the query of another word.</a:t>
            </a:r>
            <a:endParaRPr/>
          </a:p>
          <a:p>
            <a:pPr indent="0" lvl="0" marL="0" rtl="0" algn="l">
              <a:spcBef>
                <a:spcPts val="1200"/>
              </a:spcBef>
              <a:spcAft>
                <a:spcPts val="1200"/>
              </a:spcAft>
              <a:buNone/>
            </a:pPr>
            <a:r>
              <a:rPr b="1" lang="en"/>
              <a:t>The V-matrix (V): </a:t>
            </a:r>
            <a:r>
              <a:rPr lang="en"/>
              <a:t>The V-matrix contains the actual information or features of each word. This matrix is what we use to compute the final weighted representation of each word.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Reducing the Magnitude of attention scores</a:t>
            </a:r>
            <a:endParaRPr/>
          </a:p>
          <a:p>
            <a:pPr indent="0" lvl="0" marL="0" rtl="0" algn="l">
              <a:spcBef>
                <a:spcPts val="0"/>
              </a:spcBef>
              <a:spcAft>
                <a:spcPts val="0"/>
              </a:spcAft>
              <a:buNone/>
            </a:pPr>
            <a:r>
              <a:t/>
            </a:r>
            <a:endParaRPr/>
          </a:p>
        </p:txBody>
      </p:sp>
      <p:sp>
        <p:nvSpPr>
          <p:cNvPr id="413" name="Google Shape;413;p70"/>
          <p:cNvSpPr txBox="1"/>
          <p:nvPr>
            <p:ph idx="1" type="body"/>
          </p:nvPr>
        </p:nvSpPr>
        <p:spPr>
          <a:xfrm>
            <a:off x="311700" y="1152475"/>
            <a:ext cx="8520600" cy="162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scores are then scaled down by dividing them by the square root of the dimension of the query and key vectors. This step is implemented to ensure more stable gradients, as the multiplication of values can lead to excessively large effects.</a:t>
            </a:r>
            <a:endParaRPr/>
          </a:p>
        </p:txBody>
      </p:sp>
      <p:pic>
        <p:nvPicPr>
          <p:cNvPr id="414" name="Google Shape;414;p70"/>
          <p:cNvPicPr preferRelativeResize="0"/>
          <p:nvPr/>
        </p:nvPicPr>
        <p:blipFill>
          <a:blip r:embed="rId3">
            <a:alphaModFix/>
          </a:blip>
          <a:stretch>
            <a:fillRect/>
          </a:stretch>
        </p:blipFill>
        <p:spPr>
          <a:xfrm>
            <a:off x="2402675" y="2634500"/>
            <a:ext cx="3452496" cy="20650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1"/>
          <p:cNvSpPr txBox="1"/>
          <p:nvPr>
            <p:ph type="title"/>
          </p:nvPr>
        </p:nvSpPr>
        <p:spPr>
          <a:xfrm>
            <a:off x="311700" y="32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Applying Softmax to the Adjusted Scores</a:t>
            </a:r>
            <a:endParaRPr/>
          </a:p>
          <a:p>
            <a:pPr indent="0" lvl="0" marL="0" rtl="0" algn="l">
              <a:spcBef>
                <a:spcPts val="0"/>
              </a:spcBef>
              <a:spcAft>
                <a:spcPts val="0"/>
              </a:spcAft>
              <a:buNone/>
            </a:pPr>
            <a:r>
              <a:t/>
            </a:r>
            <a:endParaRPr/>
          </a:p>
        </p:txBody>
      </p:sp>
      <p:sp>
        <p:nvSpPr>
          <p:cNvPr id="420" name="Google Shape;420;p71"/>
          <p:cNvSpPr txBox="1"/>
          <p:nvPr>
            <p:ph idx="1" type="body"/>
          </p:nvPr>
        </p:nvSpPr>
        <p:spPr>
          <a:xfrm>
            <a:off x="339450" y="995475"/>
            <a:ext cx="8465100" cy="1145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800"/>
              <a:t>Subsequently, a softmax function is applied to the adjusted scores to obtain the attention weights. </a:t>
            </a:r>
            <a:endParaRPr sz="4800"/>
          </a:p>
          <a:p>
            <a:pPr indent="0" lvl="0" marL="0" rtl="0" algn="l">
              <a:spcBef>
                <a:spcPts val="1200"/>
              </a:spcBef>
              <a:spcAft>
                <a:spcPts val="0"/>
              </a:spcAft>
              <a:buNone/>
            </a:pPr>
            <a:r>
              <a:rPr lang="en" sz="4800"/>
              <a:t>This results in probability values ranging from 0 to 1. </a:t>
            </a:r>
            <a:endParaRPr sz="4800"/>
          </a:p>
          <a:p>
            <a:pPr indent="0" lvl="0" marL="0" rtl="0" algn="l">
              <a:spcBef>
                <a:spcPts val="1200"/>
              </a:spcBef>
              <a:spcAft>
                <a:spcPts val="0"/>
              </a:spcAft>
              <a:buNone/>
            </a:pPr>
            <a:r>
              <a:rPr lang="en" sz="4800"/>
              <a:t>The softmax function emphasizes higher scores while diminishing lower scores, thereby enhancing the model's ability to effectively determine which words should receive more attention.</a:t>
            </a:r>
            <a:endParaRPr sz="4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21" name="Google Shape;421;p71"/>
          <p:cNvPicPr preferRelativeResize="0"/>
          <p:nvPr/>
        </p:nvPicPr>
        <p:blipFill>
          <a:blip r:embed="rId3">
            <a:alphaModFix/>
          </a:blip>
          <a:stretch>
            <a:fillRect/>
          </a:stretch>
        </p:blipFill>
        <p:spPr>
          <a:xfrm>
            <a:off x="403675" y="2652726"/>
            <a:ext cx="7902976" cy="2341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32352"/>
              </a:lnSpc>
              <a:spcBef>
                <a:spcPts val="3300"/>
              </a:spcBef>
              <a:spcAft>
                <a:spcPts val="0"/>
              </a:spcAft>
              <a:buClr>
                <a:schemeClr val="dk1"/>
              </a:buClr>
              <a:buSzPct val="61111"/>
              <a:buFont typeface="Arial"/>
              <a:buNone/>
            </a:pPr>
            <a:r>
              <a:rPr b="1" lang="en" sz="1800">
                <a:solidFill>
                  <a:srgbClr val="242424"/>
                </a:solidFill>
                <a:highlight>
                  <a:srgbClr val="FFFFFF"/>
                </a:highlight>
              </a:rPr>
              <a:t>Bag of Words(BoW)</a:t>
            </a:r>
            <a:endParaRPr b="1" sz="1800">
              <a:solidFill>
                <a:srgbClr val="242424"/>
              </a:solidFill>
              <a:highlight>
                <a:srgbClr val="FFFFFF"/>
              </a:highlight>
            </a:endParaRPr>
          </a:p>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Bag-of-Words (BOW) is a simple technique in Natural Language Processing (NLP) for representing text documents as numerical vectors. The idea is to treat each document as a bag, or a collection, of words, and then count the frequency of each word in the document. It does not consider the order of words but provides a straightforward way to convert text into vectors.</a:t>
            </a:r>
            <a:endParaRPr sz="1500">
              <a:solidFill>
                <a:srgbClr val="242424"/>
              </a:solidFill>
              <a:highlight>
                <a:srgbClr val="FFFFFF"/>
              </a:highlight>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b="1" lang="en" sz="1500">
                <a:solidFill>
                  <a:srgbClr val="242424"/>
                </a:solidFill>
                <a:highlight>
                  <a:srgbClr val="FFFFFF"/>
                </a:highlight>
                <a:latin typeface="Georgia"/>
                <a:ea typeface="Georgia"/>
                <a:cs typeface="Georgia"/>
                <a:sym typeface="Georgia"/>
              </a:rPr>
              <a:t>Pros: </a:t>
            </a:r>
            <a:r>
              <a:rPr lang="en" sz="1500">
                <a:solidFill>
                  <a:srgbClr val="242424"/>
                </a:solidFill>
                <a:highlight>
                  <a:srgbClr val="FFFFFF"/>
                </a:highlight>
                <a:latin typeface="Georgia"/>
                <a:ea typeface="Georgia"/>
                <a:cs typeface="Georgia"/>
                <a:sym typeface="Georgia"/>
              </a:rPr>
              <a:t>Simple, capture word importance based on frequency</a:t>
            </a:r>
            <a:endParaRPr sz="1500">
              <a:solidFill>
                <a:srgbClr val="242424"/>
              </a:solidFill>
              <a:highlight>
                <a:srgbClr val="FFFFFF"/>
              </a:highlight>
              <a:latin typeface="Georgia"/>
              <a:ea typeface="Georgia"/>
              <a:cs typeface="Georgia"/>
              <a:sym typeface="Georgia"/>
            </a:endParaRPr>
          </a:p>
          <a:p>
            <a:pPr indent="0" lvl="0" marL="0" rtl="0" algn="l">
              <a:spcBef>
                <a:spcPts val="1200"/>
              </a:spcBef>
              <a:spcAft>
                <a:spcPts val="1200"/>
              </a:spcAft>
              <a:buNone/>
            </a:pPr>
            <a:r>
              <a:rPr b="1" lang="en" sz="1500">
                <a:solidFill>
                  <a:srgbClr val="242424"/>
                </a:solidFill>
                <a:highlight>
                  <a:srgbClr val="FFFFFF"/>
                </a:highlight>
                <a:latin typeface="Georgia"/>
                <a:ea typeface="Georgia"/>
                <a:cs typeface="Georgia"/>
                <a:sym typeface="Georgia"/>
              </a:rPr>
              <a:t>Cons: </a:t>
            </a:r>
            <a:r>
              <a:rPr lang="en" sz="1500">
                <a:solidFill>
                  <a:srgbClr val="242424"/>
                </a:solidFill>
                <a:highlight>
                  <a:srgbClr val="FFFFFF"/>
                </a:highlight>
                <a:latin typeface="Georgia"/>
                <a:ea typeface="Georgia"/>
                <a:cs typeface="Georgia"/>
                <a:sym typeface="Georgia"/>
              </a:rPr>
              <a:t>Ignores word order and context.</a:t>
            </a:r>
            <a:endParaRPr/>
          </a:p>
        </p:txBody>
      </p:sp>
      <p:sp>
        <p:nvSpPr>
          <p:cNvPr id="89" name="Google Shape;89;p18"/>
          <p:cNvSpPr txBox="1"/>
          <p:nvPr/>
        </p:nvSpPr>
        <p:spPr>
          <a:xfrm>
            <a:off x="4612700" y="448550"/>
            <a:ext cx="4388400" cy="45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sklearn.feature_extraction.text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CountVectorizer</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Sample data</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corpus = [</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'This is the first document.'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'This document is the second document.'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'And this is the third one.'</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'Is this the first document?'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Initialize the CountVectorizer</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vectorizer = CountVectorizer()</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Fit and transform the corpus</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X = vectorizer.fit_transform(corpus)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(X.toarray())</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(vectorizer.get_feature_names_out())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#output of the above code</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2</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0</a:t>
            </a:r>
            <a:r>
              <a:rPr lang="en" sz="1050">
                <a:solidFill>
                  <a:srgbClr val="242424"/>
                </a:solidFill>
                <a:highlight>
                  <a:srgbClr val="F9F9F9"/>
                </a:highlight>
                <a:latin typeface="Courier New"/>
                <a:ea typeface="Courier New"/>
                <a:cs typeface="Courier New"/>
                <a:sym typeface="Courier New"/>
              </a:rPr>
              <a:t> </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42424"/>
                </a:solidFill>
                <a:highlight>
                  <a:srgbClr val="F9F9F9"/>
                </a:highlight>
                <a:latin typeface="Courier New"/>
                <a:ea typeface="Courier New"/>
                <a:cs typeface="Courier New"/>
                <a:sym typeface="Courier New"/>
              </a:rPr>
              <a:t>[</a:t>
            </a:r>
            <a:r>
              <a:rPr lang="en" sz="1050">
                <a:solidFill>
                  <a:srgbClr val="C41A16"/>
                </a:solidFill>
                <a:highlight>
                  <a:srgbClr val="F9F9F9"/>
                </a:highlight>
                <a:latin typeface="Courier New"/>
                <a:ea typeface="Courier New"/>
                <a:cs typeface="Courier New"/>
                <a:sym typeface="Courier New"/>
              </a:rPr>
              <a:t>'and'</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'document'</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'first'</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'is'</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'one'</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'second'</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'the'</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'third'</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'this'</a:t>
            </a:r>
            <a:r>
              <a:rPr lang="en" sz="1050">
                <a:solidFill>
                  <a:srgbClr val="242424"/>
                </a:solidFill>
                <a:highlight>
                  <a:srgbClr val="F9F9F9"/>
                </a:highlight>
                <a:latin typeface="Courier New"/>
                <a:ea typeface="Courier New"/>
                <a:cs typeface="Courier New"/>
                <a:sym typeface="Courier New"/>
              </a:rPr>
              <a:t>]</a:t>
            </a:r>
            <a:endParaRPr sz="18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72"/>
          <p:cNvPicPr preferRelativeResize="0"/>
          <p:nvPr/>
        </p:nvPicPr>
        <p:blipFill>
          <a:blip r:embed="rId3">
            <a:alphaModFix/>
          </a:blip>
          <a:stretch>
            <a:fillRect/>
          </a:stretch>
        </p:blipFill>
        <p:spPr>
          <a:xfrm>
            <a:off x="152400" y="399950"/>
            <a:ext cx="8839202" cy="43435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 softmax function</a:t>
            </a:r>
            <a:endParaRPr/>
          </a:p>
        </p:txBody>
      </p:sp>
      <p:pic>
        <p:nvPicPr>
          <p:cNvPr id="432" name="Google Shape;432;p73"/>
          <p:cNvPicPr preferRelativeResize="0"/>
          <p:nvPr/>
        </p:nvPicPr>
        <p:blipFill>
          <a:blip r:embed="rId3">
            <a:alphaModFix/>
          </a:blip>
          <a:stretch>
            <a:fillRect/>
          </a:stretch>
        </p:blipFill>
        <p:spPr>
          <a:xfrm>
            <a:off x="2313000" y="1144825"/>
            <a:ext cx="4028346" cy="382097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38" name="Google Shape;438;p74"/>
          <p:cNvPicPr preferRelativeResize="0"/>
          <p:nvPr/>
        </p:nvPicPr>
        <p:blipFill rotWithShape="1">
          <a:blip r:embed="rId3">
            <a:alphaModFix/>
          </a:blip>
          <a:srcRect b="0" l="0" r="0" t="7791"/>
          <a:stretch/>
        </p:blipFill>
        <p:spPr>
          <a:xfrm>
            <a:off x="331950" y="627975"/>
            <a:ext cx="8480099" cy="2961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a:t>
            </a:r>
            <a:r>
              <a:rPr lang="en"/>
              <a:t>weight</a:t>
            </a:r>
            <a:r>
              <a:rPr lang="en"/>
              <a:t> * Value matrix</a:t>
            </a:r>
            <a:endParaRPr/>
          </a:p>
        </p:txBody>
      </p:sp>
      <p:pic>
        <p:nvPicPr>
          <p:cNvPr id="444" name="Google Shape;444;p75"/>
          <p:cNvPicPr preferRelativeResize="0"/>
          <p:nvPr/>
        </p:nvPicPr>
        <p:blipFill>
          <a:blip r:embed="rId3">
            <a:alphaModFix/>
          </a:blip>
          <a:stretch>
            <a:fillRect/>
          </a:stretch>
        </p:blipFill>
        <p:spPr>
          <a:xfrm>
            <a:off x="189775" y="1050500"/>
            <a:ext cx="8839199" cy="331410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Combining Softmax Results with the Value Vector</a:t>
            </a:r>
            <a:endParaRPr/>
          </a:p>
          <a:p>
            <a:pPr indent="0" lvl="0" marL="0" rtl="0" algn="l">
              <a:spcBef>
                <a:spcPts val="0"/>
              </a:spcBef>
              <a:spcAft>
                <a:spcPts val="0"/>
              </a:spcAft>
              <a:buNone/>
            </a:pPr>
            <a:r>
              <a:t/>
            </a:r>
            <a:endParaRPr/>
          </a:p>
        </p:txBody>
      </p:sp>
      <p:sp>
        <p:nvSpPr>
          <p:cNvPr id="450" name="Google Shape;450;p76"/>
          <p:cNvSpPr txBox="1"/>
          <p:nvPr>
            <p:ph idx="1" type="body"/>
          </p:nvPr>
        </p:nvSpPr>
        <p:spPr>
          <a:xfrm>
            <a:off x="311700" y="1152475"/>
            <a:ext cx="8520600" cy="1875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 following step of the attention mechanism is that weights derived from the softmax function are multiplied by the value vector, resulting in an output vector.</a:t>
            </a:r>
            <a:endParaRPr/>
          </a:p>
          <a:p>
            <a:pPr indent="0" lvl="0" marL="0" rtl="0" algn="l">
              <a:spcBef>
                <a:spcPts val="1200"/>
              </a:spcBef>
              <a:spcAft>
                <a:spcPts val="0"/>
              </a:spcAft>
              <a:buNone/>
            </a:pPr>
            <a:r>
              <a:rPr lang="en"/>
              <a:t>In this process, only the words that present high softmax scores are preserved. Finally, this output vector is fed into a linear layer for further processing.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51" name="Google Shape;451;p76"/>
          <p:cNvPicPr preferRelativeResize="0"/>
          <p:nvPr/>
        </p:nvPicPr>
        <p:blipFill>
          <a:blip r:embed="rId3">
            <a:alphaModFix/>
          </a:blip>
          <a:stretch>
            <a:fillRect/>
          </a:stretch>
        </p:blipFill>
        <p:spPr>
          <a:xfrm>
            <a:off x="2017538" y="2634450"/>
            <a:ext cx="4869716" cy="18109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3.2 Normalization and Residual Connections</a:t>
            </a:r>
            <a:endParaRPr/>
          </a:p>
          <a:p>
            <a:pPr indent="0" lvl="0" marL="0" rtl="0" algn="l">
              <a:spcBef>
                <a:spcPts val="0"/>
              </a:spcBef>
              <a:spcAft>
                <a:spcPts val="0"/>
              </a:spcAft>
              <a:buNone/>
            </a:pPr>
            <a:r>
              <a:t/>
            </a:r>
            <a:endParaRPr/>
          </a:p>
        </p:txBody>
      </p:sp>
      <p:sp>
        <p:nvSpPr>
          <p:cNvPr id="457" name="Google Shape;457;p77"/>
          <p:cNvSpPr txBox="1"/>
          <p:nvPr>
            <p:ph idx="1" type="body"/>
          </p:nvPr>
        </p:nvSpPr>
        <p:spPr>
          <a:xfrm>
            <a:off x="311700" y="1152475"/>
            <a:ext cx="8520600" cy="13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5192D"/>
                </a:solidFill>
                <a:highlight>
                  <a:srgbClr val="FFFFFF"/>
                </a:highlight>
              </a:rPr>
              <a:t>Each sub-layer in an encoder layer is followed by a normalization step. Also, each sub-layer output is added to its input (residual connection) to help mitigate the vanishing gradient problem, allowing deeper models. This process will be repeated after the Feed-Forward Neural Network too.</a:t>
            </a:r>
            <a:endParaRPr/>
          </a:p>
        </p:txBody>
      </p:sp>
      <p:pic>
        <p:nvPicPr>
          <p:cNvPr id="458" name="Google Shape;458;p77"/>
          <p:cNvPicPr preferRelativeResize="0"/>
          <p:nvPr/>
        </p:nvPicPr>
        <p:blipFill>
          <a:blip r:embed="rId3">
            <a:alphaModFix/>
          </a:blip>
          <a:stretch>
            <a:fillRect/>
          </a:stretch>
        </p:blipFill>
        <p:spPr>
          <a:xfrm>
            <a:off x="1714875" y="1946800"/>
            <a:ext cx="5104520" cy="31967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3.3 Feed-Forward Neural Network</a:t>
            </a:r>
            <a:endParaRPr/>
          </a:p>
          <a:p>
            <a:pPr indent="0" lvl="0" marL="0" rtl="0" algn="l">
              <a:spcBef>
                <a:spcPts val="0"/>
              </a:spcBef>
              <a:spcAft>
                <a:spcPts val="0"/>
              </a:spcAft>
              <a:buNone/>
            </a:pPr>
            <a:r>
              <a:t/>
            </a:r>
            <a:endParaRPr/>
          </a:p>
        </p:txBody>
      </p:sp>
      <p:sp>
        <p:nvSpPr>
          <p:cNvPr id="464" name="Google Shape;464;p78"/>
          <p:cNvSpPr txBox="1"/>
          <p:nvPr>
            <p:ph idx="1" type="body"/>
          </p:nvPr>
        </p:nvSpPr>
        <p:spPr>
          <a:xfrm>
            <a:off x="311700" y="1152475"/>
            <a:ext cx="4390800" cy="3774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 journey of the normalized residual output continues as it navigates through a pointwise feed-forward network, a crucial phase for additional refinement.</a:t>
            </a:r>
            <a:endParaRPr/>
          </a:p>
          <a:p>
            <a:pPr indent="0" lvl="0" marL="0" rtl="0" algn="l">
              <a:spcBef>
                <a:spcPts val="1200"/>
              </a:spcBef>
              <a:spcAft>
                <a:spcPts val="0"/>
              </a:spcAft>
              <a:buNone/>
            </a:pPr>
            <a:r>
              <a:rPr lang="en"/>
              <a:t>Picture this network as a duo of linear layers, with a ReLU activation nestled in between them, acting as a bridge. Once processed, the output embarks on a familiar path: it loops back and merges with the input of the pointwise feed-forward network.</a:t>
            </a:r>
            <a:endParaRPr/>
          </a:p>
          <a:p>
            <a:pPr indent="0" lvl="0" marL="0" rtl="0" algn="l">
              <a:spcBef>
                <a:spcPts val="1200"/>
              </a:spcBef>
              <a:spcAft>
                <a:spcPts val="1200"/>
              </a:spcAft>
              <a:buNone/>
            </a:pPr>
            <a:r>
              <a:rPr lang="en"/>
              <a:t>This reunion is followed by another round of normalization, ensuring everything is well-adjusted and in sync for the next steps.</a:t>
            </a:r>
            <a:endParaRPr/>
          </a:p>
        </p:txBody>
      </p:sp>
      <p:pic>
        <p:nvPicPr>
          <p:cNvPr id="465" name="Google Shape;465;p78"/>
          <p:cNvPicPr preferRelativeResize="0"/>
          <p:nvPr/>
        </p:nvPicPr>
        <p:blipFill>
          <a:blip r:embed="rId3">
            <a:alphaModFix/>
          </a:blip>
          <a:stretch>
            <a:fillRect/>
          </a:stretch>
        </p:blipFill>
        <p:spPr>
          <a:xfrm>
            <a:off x="4899600" y="1152475"/>
            <a:ext cx="4092000" cy="343983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 Output of the Encoder</a:t>
            </a:r>
            <a:endParaRPr/>
          </a:p>
          <a:p>
            <a:pPr indent="0" lvl="0" marL="0" rtl="0" algn="l">
              <a:spcBef>
                <a:spcPts val="0"/>
              </a:spcBef>
              <a:spcAft>
                <a:spcPts val="0"/>
              </a:spcAft>
              <a:buNone/>
            </a:pPr>
            <a:r>
              <a:t/>
            </a:r>
            <a:endParaRPr/>
          </a:p>
        </p:txBody>
      </p:sp>
      <p:sp>
        <p:nvSpPr>
          <p:cNvPr id="471" name="Google Shape;471;p79"/>
          <p:cNvSpPr txBox="1"/>
          <p:nvPr>
            <p:ph idx="1" type="body"/>
          </p:nvPr>
        </p:nvSpPr>
        <p:spPr>
          <a:xfrm>
            <a:off x="311700" y="1152475"/>
            <a:ext cx="8520600" cy="18903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t>The output of the final encoder layer is a set of vectors, each representing the input sequence with a rich contextual understanding.</a:t>
            </a:r>
            <a:endParaRPr/>
          </a:p>
          <a:p>
            <a:pPr indent="0" lvl="0" marL="0" rtl="0" algn="l">
              <a:spcBef>
                <a:spcPts val="1200"/>
              </a:spcBef>
              <a:spcAft>
                <a:spcPts val="0"/>
              </a:spcAft>
              <a:buNone/>
            </a:pPr>
            <a:r>
              <a:rPr lang="en"/>
              <a:t> This output is then used as the input for the decoder in a Transformer model.</a:t>
            </a:r>
            <a:endParaRPr/>
          </a:p>
          <a:p>
            <a:pPr indent="0" lvl="0" marL="0" rtl="0" algn="l">
              <a:spcBef>
                <a:spcPts val="1200"/>
              </a:spcBef>
              <a:spcAft>
                <a:spcPts val="0"/>
              </a:spcAft>
              <a:buNone/>
            </a:pPr>
            <a:r>
              <a:rPr lang="en"/>
              <a:t>This careful encoding paves the way for the decoder, guiding it to pay attention to the right words in the input when it's time to decode.</a:t>
            </a:r>
            <a:endParaRPr/>
          </a:p>
          <a:p>
            <a:pPr indent="0" lvl="0" marL="0" rtl="0" algn="l">
              <a:spcBef>
                <a:spcPts val="1200"/>
              </a:spcBef>
              <a:spcAft>
                <a:spcPts val="0"/>
              </a:spcAft>
              <a:buNone/>
            </a:pPr>
            <a:r>
              <a:rPr lang="en"/>
              <a:t>Think of it like building a tower, where you can stack up N encoder layers.</a:t>
            </a:r>
            <a:endParaRPr/>
          </a:p>
          <a:p>
            <a:pPr indent="0" lvl="0" marL="0" rtl="0" algn="l">
              <a:spcBef>
                <a:spcPts val="1200"/>
              </a:spcBef>
              <a:spcAft>
                <a:spcPts val="0"/>
              </a:spcAft>
              <a:buNone/>
            </a:pPr>
            <a:r>
              <a:rPr lang="en"/>
              <a:t> Each layer in this stack gets a chance to explore and learn different facets of attention, much like layers of knowledge.</a:t>
            </a:r>
            <a:endParaRPr/>
          </a:p>
          <a:p>
            <a:pPr indent="0" lvl="0" marL="0" rtl="0" algn="l">
              <a:spcBef>
                <a:spcPts val="1200"/>
              </a:spcBef>
              <a:spcAft>
                <a:spcPts val="1200"/>
              </a:spcAft>
              <a:buNone/>
            </a:pPr>
            <a:r>
              <a:rPr lang="en"/>
              <a:t> This not only diversifies the understanding but could significantly amplify the predictive capabilities of the transformer network.</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77" name="Google Shape;477;p80"/>
          <p:cNvPicPr preferRelativeResize="0"/>
          <p:nvPr/>
        </p:nvPicPr>
        <p:blipFill>
          <a:blip r:embed="rId3">
            <a:alphaModFix/>
          </a:blip>
          <a:stretch>
            <a:fillRect/>
          </a:stretch>
        </p:blipFill>
        <p:spPr>
          <a:xfrm>
            <a:off x="1266300" y="1017725"/>
            <a:ext cx="7136750" cy="4015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81"/>
          <p:cNvPicPr preferRelativeResize="0"/>
          <p:nvPr/>
        </p:nvPicPr>
        <p:blipFill>
          <a:blip r:embed="rId3">
            <a:alphaModFix/>
          </a:blip>
          <a:stretch>
            <a:fillRect/>
          </a:stretch>
        </p:blipFill>
        <p:spPr>
          <a:xfrm>
            <a:off x="451450" y="335700"/>
            <a:ext cx="7465650" cy="3002600"/>
          </a:xfrm>
          <a:prstGeom prst="rect">
            <a:avLst/>
          </a:prstGeom>
          <a:noFill/>
          <a:ln>
            <a:noFill/>
          </a:ln>
        </p:spPr>
      </p:pic>
      <p:sp>
        <p:nvSpPr>
          <p:cNvPr id="483" name="Google Shape;483;p81"/>
          <p:cNvSpPr txBox="1"/>
          <p:nvPr/>
        </p:nvSpPr>
        <p:spPr>
          <a:xfrm>
            <a:off x="291575" y="3446450"/>
            <a:ext cx="8746800" cy="1652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And we finally get the output of the Attention mechanism!</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So, you might be wondering why it’s called Multi-Head Attention?</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Remember that before all the process starts, we break our queries, keys and values h times.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This process, known as self-attention, happens separately in each of these smaller stages or 'heads'. Each head works its magic independently, conjuring up an output vector.</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This ensemble passes through a final linear layer, much like a filter that fine-tunes their collective performance.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beauty here lies in the diversity of learning across each head, enriching the encoder model with a robust and multifaceted understanding.</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TF-IDF (Term Frequency-Inverse Document Frequency)</a:t>
            </a:r>
            <a:endParaRPr/>
          </a:p>
        </p:txBody>
      </p:sp>
      <p:sp>
        <p:nvSpPr>
          <p:cNvPr id="95" name="Google Shape;95;p19"/>
          <p:cNvSpPr txBox="1"/>
          <p:nvPr>
            <p:ph idx="1" type="body"/>
          </p:nvPr>
        </p:nvSpPr>
        <p:spPr>
          <a:xfrm>
            <a:off x="311700" y="1152475"/>
            <a:ext cx="41889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TF-IDF is an improvement over BoW, which considers the importance of words by reducing the weight of common words while increasing the weight of rare ones. The idea behind TF-IDF is to calculate the importance of a word in a document by considering two factors:</a:t>
            </a:r>
            <a:endParaRPr/>
          </a:p>
          <a:p>
            <a:pPr indent="0" lvl="0" marL="0" rtl="0" algn="l">
              <a:spcBef>
                <a:spcPts val="1200"/>
              </a:spcBef>
              <a:spcAft>
                <a:spcPts val="0"/>
              </a:spcAft>
              <a:buNone/>
            </a:pPr>
            <a:r>
              <a:rPr b="1" lang="en"/>
              <a:t>Term Frequency (TF):</a:t>
            </a:r>
            <a:r>
              <a:rPr lang="en"/>
              <a:t> This measures how frequently a term appears in a document. The higher the frequency, the more important the term is assumed to be to that document.</a:t>
            </a:r>
            <a:endParaRPr/>
          </a:p>
          <a:p>
            <a:pPr indent="0" lvl="0" marL="0" rtl="0" algn="l">
              <a:spcBef>
                <a:spcPts val="1200"/>
              </a:spcBef>
              <a:spcAft>
                <a:spcPts val="0"/>
              </a:spcAft>
              <a:buNone/>
            </a:pPr>
            <a:r>
              <a:rPr b="1" lang="en"/>
              <a:t>Inverse Document Frequency (IDF):</a:t>
            </a:r>
            <a:r>
              <a:rPr lang="en"/>
              <a:t> It is a measure of how important a term is across all documents in the corpus. It’s based on the intuition that terms that appear in many documents are less informative than terms that appear in fewer documents.</a:t>
            </a:r>
            <a:endParaRPr/>
          </a:p>
          <a:p>
            <a:pPr indent="0" lvl="0" marL="0" rtl="0" algn="l">
              <a:spcBef>
                <a:spcPts val="1200"/>
              </a:spcBef>
              <a:spcAft>
                <a:spcPts val="0"/>
              </a:spcAft>
              <a:buNone/>
            </a:pPr>
            <a:r>
              <a:rPr lang="en"/>
              <a:t>TF-IDF = TF * IDF</a:t>
            </a:r>
            <a:endParaRPr/>
          </a:p>
          <a:p>
            <a:pPr indent="0" lvl="0" marL="0" rtl="0" algn="l">
              <a:spcBef>
                <a:spcPts val="1200"/>
              </a:spcBef>
              <a:spcAft>
                <a:spcPts val="0"/>
              </a:spcAft>
              <a:buNone/>
            </a:pPr>
            <a:r>
              <a:rPr lang="en"/>
              <a:t>The TF-IDF score is used to rank the importance of words in a document, with higher scores indicating more important words.</a:t>
            </a:r>
            <a:endParaRPr/>
          </a:p>
          <a:p>
            <a:pPr indent="0" lvl="0" marL="0" rtl="0" algn="l">
              <a:spcBef>
                <a:spcPts val="1200"/>
              </a:spcBef>
              <a:spcAft>
                <a:spcPts val="0"/>
              </a:spcAft>
              <a:buNone/>
            </a:pPr>
            <a:r>
              <a:rPr lang="en"/>
              <a:t>Pros: Considers both term frequency and rarity.</a:t>
            </a:r>
            <a:endParaRPr/>
          </a:p>
          <a:p>
            <a:pPr indent="0" lvl="0" marL="0" rtl="0" algn="l">
              <a:spcBef>
                <a:spcPts val="1200"/>
              </a:spcBef>
              <a:spcAft>
                <a:spcPts val="1200"/>
              </a:spcAft>
              <a:buNone/>
            </a:pPr>
            <a:r>
              <a:rPr lang="en"/>
              <a:t>Cons: Still doesn’t capture semantic relationships.</a:t>
            </a:r>
            <a:endParaRPr/>
          </a:p>
        </p:txBody>
      </p:sp>
      <p:sp>
        <p:nvSpPr>
          <p:cNvPr id="96" name="Google Shape;96;p19"/>
          <p:cNvSpPr txBox="1"/>
          <p:nvPr/>
        </p:nvSpPr>
        <p:spPr>
          <a:xfrm>
            <a:off x="4612800" y="1241025"/>
            <a:ext cx="4219500" cy="3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sklearn.feature_extraction.text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TfidfVectorizer</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Sample data</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corpus = [</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'This is the first document.'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'This document is the second document.'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'And this is the third one.'</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'Is this the first document?'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Initialize the TfidfVectorizer</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vectorizer = TfidfVectorizer()</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007400"/>
                </a:solidFill>
                <a:highlight>
                  <a:srgbClr val="F9F9F9"/>
                </a:highlight>
                <a:latin typeface="Courier New"/>
                <a:ea typeface="Courier New"/>
                <a:cs typeface="Courier New"/>
                <a:sym typeface="Courier New"/>
              </a:rPr>
              <a:t># Fit and transform the corpus</a:t>
            </a:r>
            <a:endParaRPr sz="1050">
              <a:solidFill>
                <a:srgbClr val="007400"/>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X = vectorizer.fit_transform(corpus)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(X.toarray())</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(vectorizer.get_feature_names_out())</a:t>
            </a:r>
            <a:endParaRPr sz="1800">
              <a:solidFill>
                <a:schemeClr val="dk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ph type="title"/>
          </p:nvPr>
        </p:nvSpPr>
        <p:spPr>
          <a:xfrm>
            <a:off x="311700" y="445025"/>
            <a:ext cx="535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Decoder WorkFlow</a:t>
            </a:r>
            <a:endParaRPr/>
          </a:p>
          <a:p>
            <a:pPr indent="0" lvl="0" marL="0" rtl="0" algn="l">
              <a:spcBef>
                <a:spcPts val="0"/>
              </a:spcBef>
              <a:spcAft>
                <a:spcPts val="0"/>
              </a:spcAft>
              <a:buNone/>
            </a:pPr>
            <a:r>
              <a:t/>
            </a:r>
            <a:endParaRPr/>
          </a:p>
        </p:txBody>
      </p:sp>
      <p:sp>
        <p:nvSpPr>
          <p:cNvPr id="489" name="Google Shape;489;p82"/>
          <p:cNvSpPr txBox="1"/>
          <p:nvPr>
            <p:ph idx="1" type="body"/>
          </p:nvPr>
        </p:nvSpPr>
        <p:spPr>
          <a:xfrm>
            <a:off x="311700" y="1152475"/>
            <a:ext cx="39795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The decoder's role centers on crafting text sequences.</a:t>
            </a:r>
            <a:endParaRPr/>
          </a:p>
          <a:p>
            <a:pPr indent="0" lvl="0" marL="0" rtl="0" algn="l">
              <a:spcBef>
                <a:spcPts val="1200"/>
              </a:spcBef>
              <a:spcAft>
                <a:spcPts val="0"/>
              </a:spcAft>
              <a:buNone/>
            </a:pPr>
            <a:r>
              <a:rPr lang="en"/>
              <a:t> Mirroring the encoder, the decoder is equipped with a similar set of sub-layers.</a:t>
            </a:r>
            <a:endParaRPr/>
          </a:p>
          <a:p>
            <a:pPr indent="0" lvl="0" marL="0" rtl="0" algn="l">
              <a:spcBef>
                <a:spcPts val="1200"/>
              </a:spcBef>
              <a:spcAft>
                <a:spcPts val="0"/>
              </a:spcAft>
              <a:buNone/>
            </a:pPr>
            <a:r>
              <a:rPr lang="en"/>
              <a:t> It boasts two multi-headed attention layers, a pointwise feed-forward layer, and incorporates both residual connections and layer normalization after each sub-layer.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90" name="Google Shape;490;p82"/>
          <p:cNvPicPr preferRelativeResize="0"/>
          <p:nvPr/>
        </p:nvPicPr>
        <p:blipFill>
          <a:blip r:embed="rId3">
            <a:alphaModFix/>
          </a:blip>
          <a:stretch>
            <a:fillRect/>
          </a:stretch>
        </p:blipFill>
        <p:spPr>
          <a:xfrm>
            <a:off x="6387375" y="0"/>
            <a:ext cx="2404579"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6" name="Google Shape;496;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These components function in a way akin to the encoder's layers, yet with a twist: each multi-headed attention layer in the decoder has its unique mission.</a:t>
            </a:r>
            <a:endParaRPr/>
          </a:p>
          <a:p>
            <a:pPr indent="0" lvl="0" marL="0" rtl="0" algn="l">
              <a:spcBef>
                <a:spcPts val="1200"/>
              </a:spcBef>
              <a:spcAft>
                <a:spcPts val="0"/>
              </a:spcAft>
              <a:buNone/>
            </a:pPr>
            <a:r>
              <a:rPr lang="en"/>
              <a:t>The final of the decoder's process involves a linear layer, serving as a classifier, topped off with a softmax function to calculate the probabilities of different words.</a:t>
            </a:r>
            <a:endParaRPr/>
          </a:p>
          <a:p>
            <a:pPr indent="0" lvl="0" marL="0" rtl="0" algn="l">
              <a:spcBef>
                <a:spcPts val="1200"/>
              </a:spcBef>
              <a:spcAft>
                <a:spcPts val="0"/>
              </a:spcAft>
              <a:buNone/>
            </a:pPr>
            <a:r>
              <a:rPr lang="en"/>
              <a:t>The Transformer decoder has a structure specifically designed to generate this output by decoding the encoded information step by step.</a:t>
            </a:r>
            <a:endParaRPr/>
          </a:p>
          <a:p>
            <a:pPr indent="0" lvl="0" marL="0" rtl="0" algn="l">
              <a:spcBef>
                <a:spcPts val="1200"/>
              </a:spcBef>
              <a:spcAft>
                <a:spcPts val="0"/>
              </a:spcAft>
              <a:buNone/>
            </a:pPr>
            <a:r>
              <a:rPr lang="en"/>
              <a:t>It is important to notice that the decoder operates in an autoregressive manner, kickstarting its process with a start token. It cleverly uses a list of previously generated outputs as its inputs, in tandem with the outputs from the encoder that are rich with attention information from the initial input.</a:t>
            </a:r>
            <a:endParaRPr/>
          </a:p>
          <a:p>
            <a:pPr indent="0" lvl="0" marL="0" rtl="0" algn="l">
              <a:spcBef>
                <a:spcPts val="1200"/>
              </a:spcBef>
              <a:spcAft>
                <a:spcPts val="1200"/>
              </a:spcAft>
              <a:buNone/>
            </a:pPr>
            <a:r>
              <a:rPr lang="en"/>
              <a:t>This sequential dance of decoding continues until the decoder reaches a pivotal moment: the generation of a token that signals the end of its output creation.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Real-Life Transformer Models</a:t>
            </a:r>
            <a:endParaRPr/>
          </a:p>
          <a:p>
            <a:pPr indent="0" lvl="0" marL="0" rtl="0" algn="l">
              <a:spcBef>
                <a:spcPts val="0"/>
              </a:spcBef>
              <a:spcAft>
                <a:spcPts val="0"/>
              </a:spcAft>
              <a:buNone/>
            </a:pPr>
            <a:r>
              <a:t/>
            </a:r>
            <a:endParaRPr/>
          </a:p>
        </p:txBody>
      </p:sp>
      <p:sp>
        <p:nvSpPr>
          <p:cNvPr id="502" name="Google Shape;502;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a:t>
            </a:r>
            <a:endParaRPr/>
          </a:p>
          <a:p>
            <a:pPr indent="0" lvl="0" marL="0" rtl="0" algn="l">
              <a:spcBef>
                <a:spcPts val="1200"/>
              </a:spcBef>
              <a:spcAft>
                <a:spcPts val="0"/>
              </a:spcAft>
              <a:buNone/>
            </a:pPr>
            <a:r>
              <a:rPr lang="en"/>
              <a:t>LaMDA</a:t>
            </a:r>
            <a:endParaRPr/>
          </a:p>
          <a:p>
            <a:pPr indent="0" lvl="0" marL="0" rtl="0" algn="l">
              <a:spcBef>
                <a:spcPts val="1200"/>
              </a:spcBef>
              <a:spcAft>
                <a:spcPts val="0"/>
              </a:spcAft>
              <a:buNone/>
            </a:pPr>
            <a:r>
              <a:rPr lang="en"/>
              <a:t>GPT and ChatGPT</a:t>
            </a:r>
            <a:endParaRPr/>
          </a:p>
          <a:p>
            <a:pPr indent="0" lvl="0" marL="0" rtl="0" algn="l">
              <a:spcBef>
                <a:spcPts val="1200"/>
              </a:spcBef>
              <a:spcAft>
                <a:spcPts val="12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ph type="title"/>
          </p:nvPr>
        </p:nvSpPr>
        <p:spPr>
          <a:xfrm>
            <a:off x="311700" y="18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Explain What BERT Is</a:t>
            </a:r>
            <a:endParaRPr/>
          </a:p>
        </p:txBody>
      </p:sp>
      <p:sp>
        <p:nvSpPr>
          <p:cNvPr id="508" name="Google Shape;508;p85"/>
          <p:cNvSpPr txBox="1"/>
          <p:nvPr>
            <p:ph idx="1" type="body"/>
          </p:nvPr>
        </p:nvSpPr>
        <p:spPr>
          <a:xfrm>
            <a:off x="311700" y="758325"/>
            <a:ext cx="8520600" cy="438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Core points: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BERT = Bidirectional Encoder Representations from Transformers.</a:t>
            </a:r>
            <a:endParaRPr b="1"/>
          </a:p>
          <a:p>
            <a:pPr indent="0" lvl="0" marL="0" rtl="0" algn="l">
              <a:spcBef>
                <a:spcPts val="1200"/>
              </a:spcBef>
              <a:spcAft>
                <a:spcPts val="0"/>
              </a:spcAft>
              <a:buNone/>
            </a:pPr>
            <a:r>
              <a:rPr lang="en"/>
              <a:t>Only encoder part of Transformer.</a:t>
            </a:r>
            <a:endParaRPr/>
          </a:p>
          <a:p>
            <a:pPr indent="0" lvl="0" marL="0" rtl="0" algn="l">
              <a:spcBef>
                <a:spcPts val="1200"/>
              </a:spcBef>
              <a:spcAft>
                <a:spcPts val="0"/>
              </a:spcAft>
              <a:buNone/>
            </a:pPr>
            <a:r>
              <a:rPr lang="en"/>
              <a:t>Uses Masked Language Modeling (MLM) + Next Sentence Prediction (NSP) for training.</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Activities:</a:t>
            </a:r>
            <a:endParaRPr b="1"/>
          </a:p>
          <a:p>
            <a:pPr indent="0" lvl="0" marL="0" rtl="0" algn="l">
              <a:spcBef>
                <a:spcPts val="1200"/>
              </a:spcBef>
              <a:spcAft>
                <a:spcPts val="0"/>
              </a:spcAft>
              <a:buNone/>
            </a:pPr>
            <a:r>
              <a:rPr lang="en"/>
              <a:t>Mask words in a sentence and let students guess → then show how BERT predicts.</a:t>
            </a:r>
            <a:endParaRPr/>
          </a:p>
          <a:p>
            <a:pPr indent="0" lvl="0" marL="0" rtl="0" algn="l">
              <a:spcBef>
                <a:spcPts val="1200"/>
              </a:spcBef>
              <a:spcAft>
                <a:spcPts val="1200"/>
              </a:spcAft>
              <a:buNone/>
            </a:pPr>
            <a:r>
              <a:rPr lang="en"/>
              <a:t>Example: “The cat sat on the ___.”</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4" name="Google Shape;514;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In the ever-evolving realm of Natural Language Processing (NLP), a groundbreaking innovation named BERT has emerged as a game-changer. BERT, which stands for Bidirectional Encoder Representations from Transformers, is not just another acronym in the vast sea of machine learning jargon. </a:t>
            </a:r>
            <a:endParaRPr sz="1500">
              <a:solidFill>
                <a:srgbClr val="242424"/>
              </a:solidFill>
              <a:highlight>
                <a:srgbClr val="FFFFFF"/>
              </a:highlight>
              <a:latin typeface="Georgia"/>
              <a:ea typeface="Georgia"/>
              <a:cs typeface="Georgia"/>
              <a:sym typeface="Georgia"/>
            </a:endParaRPr>
          </a:p>
          <a:p>
            <a:pPr indent="0" lvl="0" marL="0" rtl="0" algn="l">
              <a:spcBef>
                <a:spcPts val="1200"/>
              </a:spcBef>
              <a:spcAft>
                <a:spcPts val="1200"/>
              </a:spcAft>
              <a:buNone/>
            </a:pPr>
            <a:r>
              <a:rPr lang="en" sz="1500">
                <a:solidFill>
                  <a:srgbClr val="242424"/>
                </a:solidFill>
                <a:highlight>
                  <a:srgbClr val="FFFFFF"/>
                </a:highlight>
                <a:latin typeface="Georgia"/>
                <a:ea typeface="Georgia"/>
                <a:cs typeface="Georgia"/>
                <a:sym typeface="Georgia"/>
              </a:rPr>
              <a:t>It represents a shift in how machines comprehend language, enabling them to understand the intricate nuances and contextual dependencies that make human communication rich and meaningful.</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0" name="Google Shape;520;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 short for Bidirectional Encoder Representations from Transformers, is a Machine Learning (ML) model for natural language processing. </a:t>
            </a:r>
            <a:endParaRPr/>
          </a:p>
          <a:p>
            <a:pPr indent="0" lvl="0" marL="0" rtl="0" algn="l">
              <a:spcBef>
                <a:spcPts val="1200"/>
              </a:spcBef>
              <a:spcAft>
                <a:spcPts val="1200"/>
              </a:spcAft>
              <a:buNone/>
            </a:pPr>
            <a:r>
              <a:rPr lang="en"/>
              <a:t>It was developed in 2018 by researchers at Google AI Language and serves as a swiss army knife solution to 11+ of the most common language tasks, such as sentiment analysis and named entity recognition.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BERT Important?</a:t>
            </a:r>
            <a:endParaRPr/>
          </a:p>
        </p:txBody>
      </p:sp>
      <p:sp>
        <p:nvSpPr>
          <p:cNvPr id="526" name="Google Shape;526;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Imagine a sentence: “She plays the violin beautifully.” Traditional language models would process this sentence from left to right, missing the crucial fact that the identity of the instrument (“violin”) impacts the interpretation of the entire sentence. </a:t>
            </a:r>
            <a:endParaRPr/>
          </a:p>
          <a:p>
            <a:pPr indent="0" lvl="0" marL="0" rtl="0" algn="l">
              <a:spcBef>
                <a:spcPts val="1200"/>
              </a:spcBef>
              <a:spcAft>
                <a:spcPts val="0"/>
              </a:spcAft>
              <a:buNone/>
            </a:pPr>
            <a:r>
              <a:rPr lang="en"/>
              <a:t>BERT, however, understands that the context-driven relationship between words plays a pivotal role in deriving meaning. </a:t>
            </a:r>
            <a:endParaRPr/>
          </a:p>
          <a:p>
            <a:pPr indent="0" lvl="0" marL="0" rtl="0" algn="l">
              <a:spcBef>
                <a:spcPts val="1200"/>
              </a:spcBef>
              <a:spcAft>
                <a:spcPts val="1200"/>
              </a:spcAft>
              <a:buNone/>
            </a:pPr>
            <a:r>
              <a:rPr lang="en"/>
              <a:t>It captures the essence of bidirectionality, allowing it to consider the complete context surrounding each word, revolutionizing the accuracy and depth of language understanding.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BERT work?</a:t>
            </a:r>
            <a:endParaRPr/>
          </a:p>
          <a:p>
            <a:pPr indent="0" lvl="0" marL="0" rtl="0" algn="l">
              <a:spcBef>
                <a:spcPts val="0"/>
              </a:spcBef>
              <a:spcAft>
                <a:spcPts val="0"/>
              </a:spcAft>
              <a:buNone/>
            </a:pPr>
            <a:r>
              <a:t/>
            </a:r>
            <a:endParaRPr/>
          </a:p>
        </p:txBody>
      </p:sp>
      <p:sp>
        <p:nvSpPr>
          <p:cNvPr id="532" name="Google Shape;532;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At its core, BERT is powered by a powerful neural network architecture known as Transformers. </a:t>
            </a:r>
            <a:endParaRPr/>
          </a:p>
          <a:p>
            <a:pPr indent="0" lvl="0" marL="0" rtl="0" algn="l">
              <a:spcBef>
                <a:spcPts val="1200"/>
              </a:spcBef>
              <a:spcAft>
                <a:spcPts val="0"/>
              </a:spcAft>
              <a:buNone/>
            </a:pPr>
            <a:r>
              <a:rPr lang="en"/>
              <a:t>This architecture incorporates a mechanism called self-attention, allowing BERT to weigh the significance of each word based on its context, both preceding and succeeding. </a:t>
            </a:r>
            <a:endParaRPr/>
          </a:p>
          <a:p>
            <a:pPr indent="0" lvl="0" marL="0" rtl="0" algn="l">
              <a:spcBef>
                <a:spcPts val="1200"/>
              </a:spcBef>
              <a:spcAft>
                <a:spcPts val="0"/>
              </a:spcAft>
              <a:buNone/>
            </a:pPr>
            <a:r>
              <a:rPr lang="en"/>
              <a:t>This context-awareness imbues BERT with the ability to generate contextualized word embeddings, which are representations of words considering their meanings within sentences.</a:t>
            </a:r>
            <a:endParaRPr/>
          </a:p>
          <a:p>
            <a:pPr indent="0" lvl="0" marL="0" rtl="0" algn="l">
              <a:spcBef>
                <a:spcPts val="1200"/>
              </a:spcBef>
              <a:spcAft>
                <a:spcPts val="1200"/>
              </a:spcAft>
              <a:buNone/>
            </a:pPr>
            <a:r>
              <a:rPr lang="en"/>
              <a:t> It’s akin to BERT reading and re-reading the sentence to gain a deep understanding of every word’s role.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8" name="Google Shape;538;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Consider the sentence: “The ‘lead’ singer will ‘lead’ the band.” Traditional models might struggle with the ambiguity of the word “lead.” BERT, however, effortlessly distinguishes that the first “lead” is a noun, while the second is a verb, showcasing its prowess in disambiguating language constructs.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In the chapters to come, we will embark on a journey that demystifies BERT, taking you from its foundational concepts to its advanced applications. You’ll explore how BERT is harnessed for various NLP tasks, learn about its attention mechanism, delve into its training process, and witness its impact on reshaping the NLP landscape.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4" name="Google Shape;544;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 we delve into the intricacies of BERT, you’ll find that it’s not just a model; it’s a paradigm shift in how machines comprehend the essence of human language. So, fasten your seatbelts as we embark on this enlightening expedition into the world of BERT, where language understanding transcends the ordinary and achieves the extraordinary.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2 vector</a:t>
            </a:r>
            <a:endParaRPr/>
          </a:p>
        </p:txBody>
      </p:sp>
      <p:sp>
        <p:nvSpPr>
          <p:cNvPr id="102" name="Google Shape;102;p20"/>
          <p:cNvSpPr txBox="1"/>
          <p:nvPr>
            <p:ph idx="1" type="body"/>
          </p:nvPr>
        </p:nvSpPr>
        <p:spPr>
          <a:xfrm>
            <a:off x="311700" y="1152475"/>
            <a:ext cx="4375800" cy="3841500"/>
          </a:xfrm>
          <a:prstGeom prst="rect">
            <a:avLst/>
          </a:prstGeom>
        </p:spPr>
        <p:txBody>
          <a:bodyPr anchorCtr="0" anchor="t" bIns="91425" lIns="91425" spcFirstLastPara="1" rIns="91425" wrap="square" tIns="91425">
            <a:normAutofit fontScale="62500" lnSpcReduction="1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0000FF"/>
                </a:solidFill>
                <a:highlight>
                  <a:srgbClr val="FFFFFF"/>
                </a:highlight>
                <a:latin typeface="Courier New"/>
                <a:ea typeface="Courier New"/>
                <a:cs typeface="Courier New"/>
                <a:sym typeface="Courier New"/>
              </a:rPr>
              <a:t>!</a:t>
            </a:r>
            <a:r>
              <a:rPr lang="en" sz="1050">
                <a:solidFill>
                  <a:schemeClr val="dk1"/>
                </a:solidFill>
                <a:highlight>
                  <a:srgbClr val="FFFFFF"/>
                </a:highlight>
                <a:latin typeface="Courier New"/>
                <a:ea typeface="Courier New"/>
                <a:cs typeface="Courier New"/>
                <a:sym typeface="Courier New"/>
              </a:rPr>
              <a:t>pip install gensim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ct val="104761"/>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gensim.models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Word2Vec</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007400"/>
                </a:solidFill>
                <a:highlight>
                  <a:srgbClr val="F9F9F9"/>
                </a:highlight>
                <a:latin typeface="Courier New"/>
                <a:ea typeface="Courier New"/>
                <a:cs typeface="Courier New"/>
                <a:sym typeface="Courier New"/>
              </a:rPr>
              <a:t># Sample data</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sentences = [</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'this'</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'is'</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'the'</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'first'</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'document'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'this'</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'document'</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'is'</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'the'</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'second'</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'document'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'and'</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'this'</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'is'</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'the'</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'third'</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'one'</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'is'</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'this'</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'the'</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'first'</a:t>
            </a:r>
            <a:r>
              <a:rPr lang="en" sz="1050">
                <a:solidFill>
                  <a:srgbClr val="242424"/>
                </a:solidFill>
                <a:highlight>
                  <a:srgbClr val="F9F9F9"/>
                </a:highlight>
                <a:latin typeface="Courier New"/>
                <a:ea typeface="Courier New"/>
                <a:cs typeface="Courier New"/>
                <a:sym typeface="Courier New"/>
              </a:rPr>
              <a:t>, </a:t>
            </a:r>
            <a:r>
              <a:rPr lang="en" sz="1050">
                <a:solidFill>
                  <a:srgbClr val="C41A16"/>
                </a:solidFill>
                <a:highlight>
                  <a:srgbClr val="F9F9F9"/>
                </a:highlight>
                <a:latin typeface="Courier New"/>
                <a:ea typeface="Courier New"/>
                <a:cs typeface="Courier New"/>
                <a:sym typeface="Courier New"/>
              </a:rPr>
              <a:t>'document'</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007400"/>
                </a:solidFill>
                <a:highlight>
                  <a:srgbClr val="F9F9F9"/>
                </a:highlight>
                <a:latin typeface="Courier New"/>
                <a:ea typeface="Courier New"/>
                <a:cs typeface="Courier New"/>
                <a:sym typeface="Courier New"/>
              </a:rPr>
              <a:t># Initialize the Word2Vec model</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model = Word2Vec(sentences, vector_size=</a:t>
            </a:r>
            <a:r>
              <a:rPr lang="en" sz="1050">
                <a:solidFill>
                  <a:srgbClr val="1C00CF"/>
                </a:solidFill>
                <a:highlight>
                  <a:srgbClr val="F9F9F9"/>
                </a:highlight>
                <a:latin typeface="Courier New"/>
                <a:ea typeface="Courier New"/>
                <a:cs typeface="Courier New"/>
                <a:sym typeface="Courier New"/>
              </a:rPr>
              <a:t>100</a:t>
            </a:r>
            <a:r>
              <a:rPr lang="en" sz="1050">
                <a:solidFill>
                  <a:srgbClr val="242424"/>
                </a:solidFill>
                <a:highlight>
                  <a:srgbClr val="F9F9F9"/>
                </a:highlight>
                <a:latin typeface="Courier New"/>
                <a:ea typeface="Courier New"/>
                <a:cs typeface="Courier New"/>
                <a:sym typeface="Courier New"/>
              </a:rPr>
              <a:t>, window=</a:t>
            </a:r>
            <a:r>
              <a:rPr lang="en" sz="1050">
                <a:solidFill>
                  <a:srgbClr val="1C00CF"/>
                </a:solidFill>
                <a:highlight>
                  <a:srgbClr val="F9F9F9"/>
                </a:highlight>
                <a:latin typeface="Courier New"/>
                <a:ea typeface="Courier New"/>
                <a:cs typeface="Courier New"/>
                <a:sym typeface="Courier New"/>
              </a:rPr>
              <a:t>5</a:t>
            </a:r>
            <a:r>
              <a:rPr lang="en" sz="1050">
                <a:solidFill>
                  <a:srgbClr val="242424"/>
                </a:solidFill>
                <a:highlight>
                  <a:srgbClr val="F9F9F9"/>
                </a:highlight>
                <a:latin typeface="Courier New"/>
                <a:ea typeface="Courier New"/>
                <a:cs typeface="Courier New"/>
                <a:sym typeface="Courier New"/>
              </a:rPr>
              <a:t>, min_count=</a:t>
            </a:r>
            <a:r>
              <a:rPr lang="en" sz="1050">
                <a:solidFill>
                  <a:srgbClr val="1C00CF"/>
                </a:solidFill>
                <a:highlight>
                  <a:srgbClr val="F9F9F9"/>
                </a:highlight>
                <a:latin typeface="Courier New"/>
                <a:ea typeface="Courier New"/>
                <a:cs typeface="Courier New"/>
                <a:sym typeface="Courier New"/>
              </a:rPr>
              <a:t>1</a:t>
            </a:r>
            <a:r>
              <a:rPr lang="en" sz="1050">
                <a:solidFill>
                  <a:srgbClr val="242424"/>
                </a:solidFill>
                <a:highlight>
                  <a:srgbClr val="F9F9F9"/>
                </a:highlight>
                <a:latin typeface="Courier New"/>
                <a:ea typeface="Courier New"/>
                <a:cs typeface="Courier New"/>
                <a:sym typeface="Courier New"/>
              </a:rPr>
              <a:t>, workers=</a:t>
            </a:r>
            <a:r>
              <a:rPr lang="en" sz="1050">
                <a:solidFill>
                  <a:srgbClr val="1C00CF"/>
                </a:solidFill>
                <a:highlight>
                  <a:srgbClr val="F9F9F9"/>
                </a:highlight>
                <a:latin typeface="Courier New"/>
                <a:ea typeface="Courier New"/>
                <a:cs typeface="Courier New"/>
                <a:sym typeface="Courier New"/>
              </a:rPr>
              <a:t>4</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007400"/>
                </a:solidFill>
                <a:highlight>
                  <a:srgbClr val="F9F9F9"/>
                </a:highlight>
                <a:latin typeface="Courier New"/>
                <a:ea typeface="Courier New"/>
                <a:cs typeface="Courier New"/>
                <a:sym typeface="Courier New"/>
              </a:rPr>
              <a:t># Train the model</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model.train(sentences, total_examples=</a:t>
            </a:r>
            <a:r>
              <a:rPr lang="en" sz="1050">
                <a:solidFill>
                  <a:srgbClr val="5C2699"/>
                </a:solidFill>
                <a:highlight>
                  <a:srgbClr val="F9F9F9"/>
                </a:highlight>
                <a:latin typeface="Courier New"/>
                <a:ea typeface="Courier New"/>
                <a:cs typeface="Courier New"/>
                <a:sym typeface="Courier New"/>
              </a:rPr>
              <a:t>len</a:t>
            </a:r>
            <a:r>
              <a:rPr lang="en" sz="1050">
                <a:solidFill>
                  <a:srgbClr val="242424"/>
                </a:solidFill>
                <a:highlight>
                  <a:srgbClr val="F9F9F9"/>
                </a:highlight>
                <a:latin typeface="Courier New"/>
                <a:ea typeface="Courier New"/>
                <a:cs typeface="Courier New"/>
                <a:sym typeface="Courier New"/>
              </a:rPr>
              <a:t>(sentences), epochs=</a:t>
            </a:r>
            <a:r>
              <a:rPr lang="en" sz="1050">
                <a:solidFill>
                  <a:srgbClr val="1C00CF"/>
                </a:solidFill>
                <a:highlight>
                  <a:srgbClr val="F9F9F9"/>
                </a:highlight>
                <a:latin typeface="Courier New"/>
                <a:ea typeface="Courier New"/>
                <a:cs typeface="Courier New"/>
                <a:sym typeface="Courier New"/>
              </a:rPr>
              <a:t>10</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007400"/>
                </a:solidFill>
                <a:highlight>
                  <a:srgbClr val="F9F9F9"/>
                </a:highlight>
                <a:latin typeface="Courier New"/>
                <a:ea typeface="Courier New"/>
                <a:cs typeface="Courier New"/>
                <a:sym typeface="Courier New"/>
              </a:rPr>
              <a:t># Get vector for a word</a:t>
            </a:r>
            <a:endParaRPr sz="1050">
              <a:solidFill>
                <a:srgbClr val="007400"/>
              </a:solidFill>
              <a:highlight>
                <a:srgbClr val="F9F9F9"/>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(model.wv[</a:t>
            </a:r>
            <a:r>
              <a:rPr lang="en" sz="1050">
                <a:solidFill>
                  <a:srgbClr val="C41A16"/>
                </a:solidFill>
                <a:highlight>
                  <a:srgbClr val="F9F9F9"/>
                </a:highlight>
                <a:latin typeface="Courier New"/>
                <a:ea typeface="Courier New"/>
                <a:cs typeface="Courier New"/>
                <a:sym typeface="Courier New"/>
              </a:rPr>
              <a:t>'document'</a:t>
            </a:r>
            <a:r>
              <a:rPr lang="en" sz="1050">
                <a:solidFill>
                  <a:srgbClr val="242424"/>
                </a:solidFill>
                <a:highlight>
                  <a:srgbClr val="F9F9F9"/>
                </a:highlight>
                <a:latin typeface="Courier New"/>
                <a:ea typeface="Courier New"/>
                <a:cs typeface="Courier New"/>
                <a:sym typeface="Courier New"/>
              </a:rPr>
              <a:t>])</a:t>
            </a:r>
            <a:endParaRPr/>
          </a:p>
        </p:txBody>
      </p:sp>
      <p:pic>
        <p:nvPicPr>
          <p:cNvPr id="103" name="Google Shape;103;p20"/>
          <p:cNvPicPr preferRelativeResize="0"/>
          <p:nvPr/>
        </p:nvPicPr>
        <p:blipFill>
          <a:blip r:embed="rId3">
            <a:alphaModFix/>
          </a:blip>
          <a:stretch>
            <a:fillRect/>
          </a:stretch>
        </p:blipFill>
        <p:spPr>
          <a:xfrm>
            <a:off x="4810000" y="1102850"/>
            <a:ext cx="4093513" cy="38209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32352"/>
              </a:lnSpc>
              <a:spcBef>
                <a:spcPts val="2100"/>
              </a:spcBef>
              <a:spcAft>
                <a:spcPts val="0"/>
              </a:spcAft>
              <a:buClr>
                <a:schemeClr val="dk1"/>
              </a:buClr>
              <a:buSzPct val="61111"/>
              <a:buFont typeface="Arial"/>
              <a:buNone/>
            </a:pPr>
            <a:r>
              <a:rPr b="1" lang="en" sz="1800">
                <a:solidFill>
                  <a:srgbClr val="242424"/>
                </a:solidFill>
                <a:highlight>
                  <a:srgbClr val="FFFFFF"/>
                </a:highlight>
              </a:rPr>
              <a:t>Preprocessing Text for BERT</a:t>
            </a:r>
            <a:endParaRPr b="1" sz="1800">
              <a:solidFill>
                <a:srgbClr val="242424"/>
              </a:solidFill>
              <a:highlight>
                <a:srgbClr val="FFFFFF"/>
              </a:highlight>
            </a:endParaRPr>
          </a:p>
          <a:p>
            <a:pPr indent="0" lvl="0" marL="0" rtl="0" algn="l">
              <a:spcBef>
                <a:spcPts val="0"/>
              </a:spcBef>
              <a:spcAft>
                <a:spcPts val="0"/>
              </a:spcAft>
              <a:buNone/>
            </a:pPr>
            <a:r>
              <a:t/>
            </a:r>
            <a:endParaRPr/>
          </a:p>
        </p:txBody>
      </p:sp>
      <p:pic>
        <p:nvPicPr>
          <p:cNvPr id="550" name="Google Shape;550;p92"/>
          <p:cNvPicPr preferRelativeResize="0"/>
          <p:nvPr/>
        </p:nvPicPr>
        <p:blipFill>
          <a:blip r:embed="rId3">
            <a:alphaModFix/>
          </a:blip>
          <a:stretch>
            <a:fillRect/>
          </a:stretch>
        </p:blipFill>
        <p:spPr>
          <a:xfrm>
            <a:off x="1071950" y="1110300"/>
            <a:ext cx="6858000" cy="35433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6" name="Google Shape;556;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Before BERT can work its magic on text, it needs to be prepared and structured in a way that it can understand. In this chapter, we’ll explore the crucial steps of preprocessing text for BERT, including tokenization, input formatting, and the Masked Language Model (MLM) objective.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Breaking Text into Meaningful Chunks</a:t>
            </a:r>
            <a:endParaRPr/>
          </a:p>
          <a:p>
            <a:pPr indent="0" lvl="0" marL="0" rtl="0" algn="l">
              <a:spcBef>
                <a:spcPts val="0"/>
              </a:spcBef>
              <a:spcAft>
                <a:spcPts val="0"/>
              </a:spcAft>
              <a:buNone/>
            </a:pPr>
            <a:r>
              <a:t/>
            </a:r>
            <a:endParaRPr/>
          </a:p>
        </p:txBody>
      </p:sp>
      <p:sp>
        <p:nvSpPr>
          <p:cNvPr id="562" name="Google Shape;562;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Imagine you’re teaching BERT to read a book. You wouldn’t hand in the entire book at once; you’d break it into sentences and paragraphs. Similarly, BERT needs text to be broken down into smaller units called tokens. But here’s the twist: BERT uses WordPiece tokenization. It splits words into smaller pieces, like turning “running” into “run” and “ning.” This helps handle tricky words and ensures that BERT doesn’t get lost in unfamiliar words.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Example: Original Text: “ChatGPT is fascinating.” WordPiece Tokens: [“Chat”, “##G”, “##PT”, “is”, “fascinating”,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Formatting: Giving BERT the Context</a:t>
            </a:r>
            <a:endParaRPr/>
          </a:p>
          <a:p>
            <a:pPr indent="0" lvl="0" marL="0" rtl="0" algn="l">
              <a:spcBef>
                <a:spcPts val="0"/>
              </a:spcBef>
              <a:spcAft>
                <a:spcPts val="0"/>
              </a:spcAft>
              <a:buNone/>
            </a:pPr>
            <a:r>
              <a:t/>
            </a:r>
            <a:endParaRPr/>
          </a:p>
        </p:txBody>
      </p:sp>
      <p:sp>
        <p:nvSpPr>
          <p:cNvPr id="568" name="Google Shape;568;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 loves context, and we need to serve it to him on a platter. To do that, we format the tokens in a way that BERT understands. We add special tokens like [CLS] (stands for classification) at the beginning and [SEP] (stands for separation) between sentences. As Shown in the Figure (Machine Language Model). We also assign segment embeddings to tell BERT which tokens belong to which sentence.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Example: Original Text: “ChatGPT is fascinating.” Formatted Tokens: [“[CLS]”, “Chat”, “##G”, “##PT”, “is”, “fascinating”, “.”, “[SEP]”]</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Masked Language Model (MLM) Objective: Teaching BERT Context</a:t>
            </a:r>
            <a:endParaRPr/>
          </a:p>
          <a:p>
            <a:pPr indent="0" lvl="0" marL="0" rtl="0" algn="l">
              <a:spcBef>
                <a:spcPts val="0"/>
              </a:spcBef>
              <a:spcAft>
                <a:spcPts val="0"/>
              </a:spcAft>
              <a:buNone/>
            </a:pPr>
            <a:r>
              <a:t/>
            </a:r>
            <a:endParaRPr/>
          </a:p>
        </p:txBody>
      </p:sp>
      <p:sp>
        <p:nvSpPr>
          <p:cNvPr id="574" name="Google Shape;574;p96"/>
          <p:cNvSpPr txBox="1"/>
          <p:nvPr>
            <p:ph idx="1" type="body"/>
          </p:nvPr>
        </p:nvSpPr>
        <p:spPr>
          <a:xfrm>
            <a:off x="378975" y="1338200"/>
            <a:ext cx="8520600" cy="1749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BERT’s secret sauce lies in its ability to understand the bidirectional context. During its training, some words are masked (replaced with [MASK]) in sentences, and BERT learns to predict those words from their context. This helps BERT grasp how words relate to each other, both before and after. As Shown in the Figure (Machine Language Model)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Example: Original Sentence: “The cat is on the mat.” Masked Sentence: “The [MASK] is on the mat.”</a:t>
            </a:r>
            <a:endParaRPr/>
          </a:p>
        </p:txBody>
      </p:sp>
      <p:sp>
        <p:nvSpPr>
          <p:cNvPr id="575" name="Google Shape;575;p96"/>
          <p:cNvSpPr txBox="1"/>
          <p:nvPr/>
        </p:nvSpPr>
        <p:spPr>
          <a:xfrm>
            <a:off x="411175" y="3259550"/>
            <a:ext cx="8455500" cy="14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transformers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BertTokenizer</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tokenizer = BertTokenizer.from_pretrained(</a:t>
            </a:r>
            <a:r>
              <a:rPr lang="en" sz="1050">
                <a:solidFill>
                  <a:srgbClr val="C41A16"/>
                </a:solidFill>
                <a:highlight>
                  <a:srgbClr val="F9F9F9"/>
                </a:highlight>
                <a:latin typeface="Courier New"/>
                <a:ea typeface="Courier New"/>
                <a:cs typeface="Courier New"/>
                <a:sym typeface="Courier New"/>
              </a:rPr>
              <a:t>'bert-base-uncased'</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text = </a:t>
            </a:r>
            <a:r>
              <a:rPr lang="en" sz="1050">
                <a:solidFill>
                  <a:srgbClr val="C41A16"/>
                </a:solidFill>
                <a:highlight>
                  <a:srgbClr val="F9F9F9"/>
                </a:highlight>
                <a:latin typeface="Courier New"/>
                <a:ea typeface="Courier New"/>
                <a:cs typeface="Courier New"/>
                <a:sym typeface="Courier New"/>
              </a:rPr>
              <a:t>"BERT preprocessing is essential."</a:t>
            </a:r>
            <a:endParaRPr sz="1050">
              <a:solidFill>
                <a:srgbClr val="C41A16"/>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rgbClr val="242424"/>
                </a:solidFill>
                <a:highlight>
                  <a:srgbClr val="F9F9F9"/>
                </a:highlight>
                <a:latin typeface="Courier New"/>
                <a:ea typeface="Courier New"/>
                <a:cs typeface="Courier New"/>
                <a:sym typeface="Courier New"/>
              </a:rPr>
              <a:t>tokens = tokenizer.tokenize(text)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(tokens)</a:t>
            </a:r>
            <a:endParaRPr sz="1800">
              <a:solidFill>
                <a:schemeClr val="dk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Fine-Tuning BERT for Specific Tasks</a:t>
            </a:r>
            <a:endParaRPr/>
          </a:p>
        </p:txBody>
      </p:sp>
      <p:pic>
        <p:nvPicPr>
          <p:cNvPr id="581" name="Google Shape;581;p97"/>
          <p:cNvPicPr preferRelativeResize="0"/>
          <p:nvPr/>
        </p:nvPicPr>
        <p:blipFill>
          <a:blip r:embed="rId3">
            <a:alphaModFix/>
          </a:blip>
          <a:stretch>
            <a:fillRect/>
          </a:stretch>
        </p:blipFill>
        <p:spPr>
          <a:xfrm>
            <a:off x="743025" y="1439250"/>
            <a:ext cx="6858000" cy="27336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BERT’s Attention Mechanism</a:t>
            </a:r>
            <a:endParaRPr/>
          </a:p>
        </p:txBody>
      </p:sp>
      <p:pic>
        <p:nvPicPr>
          <p:cNvPr id="587" name="Google Shape;587;p98"/>
          <p:cNvPicPr preferRelativeResize="0"/>
          <p:nvPr/>
        </p:nvPicPr>
        <p:blipFill>
          <a:blip r:embed="rId3">
            <a:alphaModFix/>
          </a:blip>
          <a:stretch>
            <a:fillRect/>
          </a:stretch>
        </p:blipFill>
        <p:spPr>
          <a:xfrm>
            <a:off x="660775" y="1050525"/>
            <a:ext cx="4451621" cy="3820975"/>
          </a:xfrm>
          <a:prstGeom prst="rect">
            <a:avLst/>
          </a:prstGeom>
          <a:noFill/>
          <a:ln>
            <a:noFill/>
          </a:ln>
        </p:spPr>
      </p:pic>
      <p:sp>
        <p:nvSpPr>
          <p:cNvPr id="588" name="Google Shape;588;p98"/>
          <p:cNvSpPr txBox="1"/>
          <p:nvPr/>
        </p:nvSpPr>
        <p:spPr>
          <a:xfrm>
            <a:off x="5345350" y="1293350"/>
            <a:ext cx="3486900" cy="3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Now that we’ve seen how to apply BERT to tasks, let’s dig deeper into what makes BERT so powerful — its attention mechanism. In this chapter, we’ll explore self-attention, multi-head attention, and how BERT’s attention mechanism allows it to grasp the context of language.</a:t>
            </a:r>
            <a:endParaRPr sz="1800">
              <a:solidFill>
                <a:schemeClr val="dk2"/>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99"/>
          <p:cNvPicPr preferRelativeResize="0"/>
          <p:nvPr/>
        </p:nvPicPr>
        <p:blipFill>
          <a:blip r:embed="rId3">
            <a:alphaModFix/>
          </a:blip>
          <a:stretch>
            <a:fillRect/>
          </a:stretch>
        </p:blipFill>
        <p:spPr>
          <a:xfrm>
            <a:off x="1154175" y="107550"/>
            <a:ext cx="7541596" cy="4838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Self-Attention: BERT’s Superpower</a:t>
            </a:r>
            <a:endParaRPr/>
          </a:p>
          <a:p>
            <a:pPr indent="0" lvl="0" marL="0" rtl="0" algn="l">
              <a:spcBef>
                <a:spcPts val="0"/>
              </a:spcBef>
              <a:spcAft>
                <a:spcPts val="0"/>
              </a:spcAft>
              <a:buNone/>
            </a:pPr>
            <a:r>
              <a:t/>
            </a:r>
            <a:endParaRPr/>
          </a:p>
        </p:txBody>
      </p:sp>
      <p:sp>
        <p:nvSpPr>
          <p:cNvPr id="599" name="Google Shape;599;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Imagine reading a book and highlighting the words that seem most important to you. Self-attention is like that, but for BERT. It looks at each word in a sentence and decides how much attention it should give to other words based on their importance. This way, BERT can focus on relevant words, even if they’re far apart in the sentence.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Multi-Head Attention: The Teamwork Trick</a:t>
            </a:r>
            <a:endParaRPr/>
          </a:p>
          <a:p>
            <a:pPr indent="0" lvl="0" marL="0" rtl="0" algn="l">
              <a:spcBef>
                <a:spcPts val="0"/>
              </a:spcBef>
              <a:spcAft>
                <a:spcPts val="0"/>
              </a:spcAft>
              <a:buNone/>
            </a:pPr>
            <a:r>
              <a:t/>
            </a:r>
            <a:endParaRPr/>
          </a:p>
        </p:txBody>
      </p:sp>
      <p:sp>
        <p:nvSpPr>
          <p:cNvPr id="605" name="Google Shape;605;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BERT doesn’t rely on just one perspective; it uses multiple “heads” of attention. Think of these heads as different experts focusing on various aspects of the sentence. This multi-head approach helps BERT capture different relationships between words, making its understanding richer and more accurate.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Word2Vec, GloVe, FastText</a:t>
            </a:r>
            <a:endParaRPr/>
          </a:p>
        </p:txBody>
      </p:sp>
      <p:sp>
        <p:nvSpPr>
          <p:cNvPr id="109" name="Google Shape;109;p21"/>
          <p:cNvSpPr txBox="1"/>
          <p:nvPr>
            <p:ph idx="1" type="body"/>
          </p:nvPr>
        </p:nvSpPr>
        <p:spPr>
          <a:xfrm>
            <a:off x="311700" y="1152475"/>
            <a:ext cx="4151400" cy="3557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Word2Vec is a neural network-based model that generates dense vector representations of words. </a:t>
            </a:r>
            <a:endParaRPr/>
          </a:p>
          <a:p>
            <a:pPr indent="0" lvl="0" marL="0" rtl="0" algn="l">
              <a:spcBef>
                <a:spcPts val="1200"/>
              </a:spcBef>
              <a:spcAft>
                <a:spcPts val="0"/>
              </a:spcAft>
              <a:buNone/>
            </a:pPr>
            <a:r>
              <a:rPr lang="en"/>
              <a:t>The basic idea behind Word2Vec is to train a neural network to predict the context words given a target word, and then use the resulting vector representations to capture the semantic meaning of the words. </a:t>
            </a:r>
            <a:endParaRPr/>
          </a:p>
          <a:p>
            <a:pPr indent="0" lvl="0" marL="0" rtl="0" algn="l">
              <a:spcBef>
                <a:spcPts val="1200"/>
              </a:spcBef>
              <a:spcAft>
                <a:spcPts val="1200"/>
              </a:spcAft>
              <a:buNone/>
            </a:pPr>
            <a:r>
              <a:rPr lang="en"/>
              <a:t>It captures semantic relationships between words using two main approaches: Continuous Bag of Words (CBOW) and Skip-gram.</a:t>
            </a:r>
            <a:endParaRPr/>
          </a:p>
        </p:txBody>
      </p:sp>
      <p:sp>
        <p:nvSpPr>
          <p:cNvPr id="110" name="Google Shape;110;p21"/>
          <p:cNvSpPr txBox="1"/>
          <p:nvPr/>
        </p:nvSpPr>
        <p:spPr>
          <a:xfrm>
            <a:off x="4605200" y="104675"/>
            <a:ext cx="4380900" cy="4836900"/>
          </a:xfrm>
          <a:prstGeom prst="rect">
            <a:avLst/>
          </a:prstGeom>
          <a:noFill/>
          <a:ln>
            <a:noFill/>
          </a:ln>
        </p:spPr>
        <p:txBody>
          <a:bodyPr anchorCtr="0" anchor="t" bIns="91425" lIns="91425" spcFirstLastPara="1" rIns="91425" wrap="square" tIns="91425">
            <a:noAutofit/>
          </a:bodyPr>
          <a:lstStyle/>
          <a:p>
            <a:pPr indent="-304800" lvl="0" marL="749300" rtl="0" algn="l">
              <a:lnSpc>
                <a:spcPct val="218181"/>
              </a:lnSpc>
              <a:spcBef>
                <a:spcPts val="3200"/>
              </a:spcBef>
              <a:spcAft>
                <a:spcPts val="0"/>
              </a:spcAft>
              <a:buClr>
                <a:srgbClr val="242424"/>
              </a:buClr>
              <a:buSzPts val="1200"/>
              <a:buFont typeface="Georgia"/>
              <a:buAutoNum type="arabicPeriod"/>
            </a:pPr>
            <a:r>
              <a:rPr b="1" lang="en" sz="1200">
                <a:solidFill>
                  <a:srgbClr val="242424"/>
                </a:solidFill>
                <a:highlight>
                  <a:srgbClr val="FFFFFF"/>
                </a:highlight>
                <a:latin typeface="Georgia"/>
                <a:ea typeface="Georgia"/>
                <a:cs typeface="Georgia"/>
                <a:sym typeface="Georgia"/>
              </a:rPr>
              <a:t>Continuous Bag-of-Words (CBOW)</a:t>
            </a:r>
            <a:r>
              <a:rPr lang="en" sz="1200">
                <a:solidFill>
                  <a:srgbClr val="242424"/>
                </a:solidFill>
                <a:highlight>
                  <a:srgbClr val="FFFFFF"/>
                </a:highlight>
                <a:latin typeface="Georgia"/>
                <a:ea typeface="Georgia"/>
                <a:cs typeface="Georgia"/>
                <a:sym typeface="Georgia"/>
              </a:rPr>
              <a:t>: Predicts the target word given its surrounding context words.</a:t>
            </a:r>
            <a:endParaRPr sz="1200">
              <a:solidFill>
                <a:srgbClr val="242424"/>
              </a:solidFill>
              <a:highlight>
                <a:srgbClr val="FFFFFF"/>
              </a:highlight>
              <a:latin typeface="Georgia"/>
              <a:ea typeface="Georgia"/>
              <a:cs typeface="Georgia"/>
              <a:sym typeface="Georgia"/>
            </a:endParaRPr>
          </a:p>
          <a:p>
            <a:pPr indent="-304800" lvl="0" marL="749300" rtl="0" algn="l">
              <a:lnSpc>
                <a:spcPct val="218181"/>
              </a:lnSpc>
              <a:spcBef>
                <a:spcPts val="0"/>
              </a:spcBef>
              <a:spcAft>
                <a:spcPts val="0"/>
              </a:spcAft>
              <a:buClr>
                <a:srgbClr val="242424"/>
              </a:buClr>
              <a:buSzPts val="1200"/>
              <a:buFont typeface="Georgia"/>
              <a:buAutoNum type="arabicPeriod"/>
            </a:pPr>
            <a:r>
              <a:rPr b="1" lang="en" sz="1200">
                <a:solidFill>
                  <a:srgbClr val="242424"/>
                </a:solidFill>
                <a:highlight>
                  <a:srgbClr val="FFFFFF"/>
                </a:highlight>
                <a:latin typeface="Georgia"/>
                <a:ea typeface="Georgia"/>
                <a:cs typeface="Georgia"/>
                <a:sym typeface="Georgia"/>
              </a:rPr>
              <a:t>Skip-Gram</a:t>
            </a:r>
            <a:r>
              <a:rPr lang="en" sz="1200">
                <a:solidFill>
                  <a:srgbClr val="242424"/>
                </a:solidFill>
                <a:highlight>
                  <a:srgbClr val="FFFFFF"/>
                </a:highlight>
                <a:latin typeface="Georgia"/>
                <a:ea typeface="Georgia"/>
                <a:cs typeface="Georgia"/>
                <a:sym typeface="Georgia"/>
              </a:rPr>
              <a:t>: Predicts the surrounding context words given a target word.</a:t>
            </a:r>
            <a:endParaRPr sz="1200">
              <a:solidFill>
                <a:srgbClr val="242424"/>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b="1" lang="en" sz="1200">
                <a:solidFill>
                  <a:srgbClr val="242424"/>
                </a:solidFill>
                <a:highlight>
                  <a:srgbClr val="FFFFFF"/>
                </a:highlight>
                <a:latin typeface="Georgia"/>
                <a:ea typeface="Georgia"/>
                <a:cs typeface="Georgia"/>
                <a:sym typeface="Georgia"/>
              </a:rPr>
              <a:t>Pros: </a:t>
            </a:r>
            <a:r>
              <a:rPr lang="en" sz="1200">
                <a:solidFill>
                  <a:srgbClr val="242424"/>
                </a:solidFill>
                <a:highlight>
                  <a:srgbClr val="FFFFFF"/>
                </a:highlight>
                <a:latin typeface="Georgia"/>
                <a:ea typeface="Georgia"/>
                <a:cs typeface="Georgia"/>
                <a:sym typeface="Georgia"/>
              </a:rPr>
              <a:t>Captures semantic relationships between words, lower dimensionality than classical methods.</a:t>
            </a:r>
            <a:br>
              <a:rPr lang="en" sz="1200">
                <a:solidFill>
                  <a:srgbClr val="242424"/>
                </a:solidFill>
                <a:highlight>
                  <a:srgbClr val="FFFFFF"/>
                </a:highlight>
                <a:latin typeface="Georgia"/>
                <a:ea typeface="Georgia"/>
                <a:cs typeface="Georgia"/>
                <a:sym typeface="Georgia"/>
              </a:rPr>
            </a:br>
            <a:r>
              <a:rPr b="1" lang="en" sz="1200">
                <a:solidFill>
                  <a:srgbClr val="242424"/>
                </a:solidFill>
                <a:highlight>
                  <a:srgbClr val="FFFFFF"/>
                </a:highlight>
                <a:latin typeface="Georgia"/>
                <a:ea typeface="Georgia"/>
                <a:cs typeface="Georgia"/>
                <a:sym typeface="Georgia"/>
              </a:rPr>
              <a:t>Cons: </a:t>
            </a:r>
            <a:r>
              <a:rPr lang="en" sz="1200">
                <a:solidFill>
                  <a:srgbClr val="242424"/>
                </a:solidFill>
                <a:highlight>
                  <a:srgbClr val="FFFFFF"/>
                </a:highlight>
                <a:latin typeface="Georgia"/>
                <a:ea typeface="Georgia"/>
                <a:cs typeface="Georgia"/>
                <a:sym typeface="Georgia"/>
              </a:rPr>
              <a:t>Requires training on a large corpus, doesn’t handle out-of-vocabulary (OOV) words well.</a:t>
            </a:r>
            <a:endParaRPr sz="12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chemeClr val="dk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in BERT: The Contextual Magic</a:t>
            </a:r>
            <a:endParaRPr/>
          </a:p>
          <a:p>
            <a:pPr indent="0" lvl="0" marL="0" rtl="0" algn="l">
              <a:spcBef>
                <a:spcPts val="0"/>
              </a:spcBef>
              <a:spcAft>
                <a:spcPts val="0"/>
              </a:spcAft>
              <a:buNone/>
            </a:pPr>
            <a:r>
              <a:t/>
            </a:r>
            <a:endParaRPr/>
          </a:p>
        </p:txBody>
      </p:sp>
      <p:sp>
        <p:nvSpPr>
          <p:cNvPr id="611" name="Google Shape;611;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BERT’s attention isn’t limited to just the words before or after a word. It considers both directions! When BERT reads a word, it’s not alone; it’s aware of its neighbors. This way, BERT generates embeddings that consider the entire context of a word. It’s like understanding a joke not just by the punchline but also by the setup.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3"/>
          <p:cNvSpPr txBox="1"/>
          <p:nvPr>
            <p:ph type="title"/>
          </p:nvPr>
        </p:nvSpPr>
        <p:spPr>
          <a:xfrm>
            <a:off x="311700" y="445025"/>
            <a:ext cx="419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7" name="Google Shape;617;p103"/>
          <p:cNvSpPr txBox="1"/>
          <p:nvPr>
            <p:ph idx="1" type="body"/>
          </p:nvPr>
        </p:nvSpPr>
        <p:spPr>
          <a:xfrm>
            <a:off x="311700" y="1152475"/>
            <a:ext cx="50859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104761"/>
              <a:buFont typeface="Arial"/>
              <a:buNone/>
            </a:pP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torch</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transformers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BertModel, BertTokenizer</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tokenizer = BertTokenizer.from_pretrained(</a:t>
            </a:r>
            <a:r>
              <a:rPr lang="en" sz="1050">
                <a:solidFill>
                  <a:srgbClr val="C41A16"/>
                </a:solidFill>
                <a:highlight>
                  <a:srgbClr val="F9F9F9"/>
                </a:highlight>
                <a:latin typeface="Courier New"/>
                <a:ea typeface="Courier New"/>
                <a:cs typeface="Courier New"/>
                <a:sym typeface="Courier New"/>
              </a:rPr>
              <a:t>'bert-base-uncased'</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model = BertModel.from_pretrained(</a:t>
            </a:r>
            <a:r>
              <a:rPr lang="en" sz="1050">
                <a:solidFill>
                  <a:srgbClr val="C41A16"/>
                </a:solidFill>
                <a:highlight>
                  <a:srgbClr val="F9F9F9"/>
                </a:highlight>
                <a:latin typeface="Courier New"/>
                <a:ea typeface="Courier New"/>
                <a:cs typeface="Courier New"/>
                <a:sym typeface="Courier New"/>
              </a:rPr>
              <a:t>'bert-base-uncased'</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text = </a:t>
            </a:r>
            <a:r>
              <a:rPr lang="en" sz="1050">
                <a:solidFill>
                  <a:srgbClr val="C41A16"/>
                </a:solidFill>
                <a:highlight>
                  <a:srgbClr val="F9F9F9"/>
                </a:highlight>
                <a:latin typeface="Courier New"/>
                <a:ea typeface="Courier New"/>
                <a:cs typeface="Courier New"/>
                <a:sym typeface="Courier New"/>
              </a:rPr>
              <a:t>"BERT's attention mechanism is fascinating."</a:t>
            </a:r>
            <a:endParaRPr sz="1050">
              <a:solidFill>
                <a:srgbClr val="C41A16"/>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inputs = tokenizer(text, return_tensors=</a:t>
            </a:r>
            <a:r>
              <a:rPr lang="en" sz="1050">
                <a:solidFill>
                  <a:srgbClr val="C41A16"/>
                </a:solidFill>
                <a:highlight>
                  <a:srgbClr val="F9F9F9"/>
                </a:highlight>
                <a:latin typeface="Courier New"/>
                <a:ea typeface="Courier New"/>
                <a:cs typeface="Courier New"/>
                <a:sym typeface="Courier New"/>
              </a:rPr>
              <a:t>'pt'</a:t>
            </a:r>
            <a:r>
              <a:rPr lang="en" sz="1050">
                <a:solidFill>
                  <a:srgbClr val="242424"/>
                </a:solidFill>
                <a:highlight>
                  <a:srgbClr val="F9F9F9"/>
                </a:highlight>
                <a:latin typeface="Courier New"/>
                <a:ea typeface="Courier New"/>
                <a:cs typeface="Courier New"/>
                <a:sym typeface="Courier New"/>
              </a:rPr>
              <a:t>, padding=</a:t>
            </a:r>
            <a:r>
              <a:rPr lang="en" sz="1050">
                <a:solidFill>
                  <a:srgbClr val="AA0D91"/>
                </a:solidFill>
                <a:highlight>
                  <a:srgbClr val="F9F9F9"/>
                </a:highlight>
                <a:latin typeface="Courier New"/>
                <a:ea typeface="Courier New"/>
                <a:cs typeface="Courier New"/>
                <a:sym typeface="Courier New"/>
              </a:rPr>
              <a:t>True</a:t>
            </a:r>
            <a:r>
              <a:rPr lang="en" sz="1050">
                <a:solidFill>
                  <a:srgbClr val="242424"/>
                </a:solidFill>
                <a:highlight>
                  <a:srgbClr val="F9F9F9"/>
                </a:highlight>
                <a:latin typeface="Courier New"/>
                <a:ea typeface="Courier New"/>
                <a:cs typeface="Courier New"/>
                <a:sym typeface="Courier New"/>
              </a:rPr>
              <a:t>, truncation=</a:t>
            </a:r>
            <a:r>
              <a:rPr lang="en" sz="1050">
                <a:solidFill>
                  <a:srgbClr val="AA0D91"/>
                </a:solidFill>
                <a:highlight>
                  <a:srgbClr val="F9F9F9"/>
                </a:highlight>
                <a:latin typeface="Courier New"/>
                <a:ea typeface="Courier New"/>
                <a:cs typeface="Courier New"/>
                <a:sym typeface="Courier New"/>
              </a:rPr>
              <a:t>True</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outputs = model(**inputs, output_attentions=</a:t>
            </a:r>
            <a:r>
              <a:rPr lang="en" sz="1050">
                <a:solidFill>
                  <a:srgbClr val="AA0D91"/>
                </a:solidFill>
                <a:highlight>
                  <a:srgbClr val="F9F9F9"/>
                </a:highlight>
                <a:latin typeface="Courier New"/>
                <a:ea typeface="Courier New"/>
                <a:cs typeface="Courier New"/>
                <a:sym typeface="Courier New"/>
              </a:rPr>
              <a:t>True</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attention_weights = outputs.attentions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(attention_weights)</a:t>
            </a:r>
            <a:endParaRPr/>
          </a:p>
        </p:txBody>
      </p:sp>
      <p:sp>
        <p:nvSpPr>
          <p:cNvPr id="618" name="Google Shape;618;p103"/>
          <p:cNvSpPr txBox="1"/>
          <p:nvPr/>
        </p:nvSpPr>
        <p:spPr>
          <a:xfrm>
            <a:off x="5315450" y="445025"/>
            <a:ext cx="3663300" cy="43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In this code, we visualize BERT’s attention weights using Hugging Face Transformers. These weights show how much attention BERT pays to different words in the sentence.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BERT’s attention mechanism is like a spotlight, helping it focus on what matters most in a sentence. In the next chapter, we’ll delve into BERT’s training process and how it becomes the language maestro it is. Stay tuned for more insights!</a:t>
            </a:r>
            <a:endParaRPr sz="1800">
              <a:solidFill>
                <a:schemeClr val="dk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BERT’s Training Process</a:t>
            </a:r>
            <a:endParaRPr/>
          </a:p>
        </p:txBody>
      </p:sp>
      <p:sp>
        <p:nvSpPr>
          <p:cNvPr id="624" name="Google Shape;624;p104"/>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Understanding how BERT learns is key to appreciating its capabilities. In this chapter, we’ll uncover the intricacies of BERT’s training process, including its pretraining phase, the Masked Language Model (MLM) objective, and the Next Sentence Prediction (NSP) objective.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Pretraining Phase: The Knowledge Foundation</a:t>
            </a:r>
            <a:endParaRPr/>
          </a:p>
          <a:p>
            <a:pPr indent="0" lvl="0" marL="0" rtl="0" algn="l">
              <a:spcBef>
                <a:spcPts val="0"/>
              </a:spcBef>
              <a:spcAft>
                <a:spcPts val="0"/>
              </a:spcAft>
              <a:buNone/>
            </a:pPr>
            <a:r>
              <a:t/>
            </a:r>
            <a:endParaRPr/>
          </a:p>
        </p:txBody>
      </p:sp>
      <p:sp>
        <p:nvSpPr>
          <p:cNvPr id="630" name="Google Shape;630;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BERT’s journey begins with pretraining, where it learns from an enormous amount of text data. Imagine showing BERT millions of sentences and letting it predict missing words. This exercise helps BERT build a solid understanding of language patterns and relationships.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Masked Language Model (MLM) Objective: The Fill-in-the-Blanks Game</a:t>
            </a:r>
            <a:endParaRPr/>
          </a:p>
          <a:p>
            <a:pPr indent="0" lvl="0" marL="0" rtl="0" algn="l">
              <a:spcBef>
                <a:spcPts val="0"/>
              </a:spcBef>
              <a:spcAft>
                <a:spcPts val="0"/>
              </a:spcAft>
              <a:buNone/>
            </a:pPr>
            <a:r>
              <a:t/>
            </a:r>
            <a:endParaRPr/>
          </a:p>
        </p:txBody>
      </p:sp>
      <p:sp>
        <p:nvSpPr>
          <p:cNvPr id="636" name="Google Shape;636;p106"/>
          <p:cNvSpPr txBox="1"/>
          <p:nvPr>
            <p:ph idx="1" type="body"/>
          </p:nvPr>
        </p:nvSpPr>
        <p:spPr>
          <a:xfrm>
            <a:off x="311700" y="1375575"/>
            <a:ext cx="8520600" cy="173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During pretraining, BERT is given sentences with some words masked (hidden). It then tries to predict those masked words based on the surrounding context. This is like a language version of the fill-in-the-blanks game. By guessing the missing words, BERT learns how words relate to each other, achieving its contextual brilliance.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Sentence Prediction (NSP) Objective: Grasping Sentence Flow</a:t>
            </a:r>
            <a:endParaRPr/>
          </a:p>
          <a:p>
            <a:pPr indent="0" lvl="0" marL="0" rtl="0" algn="l">
              <a:spcBef>
                <a:spcPts val="0"/>
              </a:spcBef>
              <a:spcAft>
                <a:spcPts val="0"/>
              </a:spcAft>
              <a:buNone/>
            </a:pPr>
            <a:r>
              <a:t/>
            </a:r>
            <a:endParaRPr/>
          </a:p>
        </p:txBody>
      </p:sp>
      <p:sp>
        <p:nvSpPr>
          <p:cNvPr id="642" name="Google Shape;642;p107"/>
          <p:cNvSpPr txBox="1"/>
          <p:nvPr>
            <p:ph idx="1" type="body"/>
          </p:nvPr>
        </p:nvSpPr>
        <p:spPr>
          <a:xfrm>
            <a:off x="311700" y="1338200"/>
            <a:ext cx="8520600" cy="169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BERT doesn’t just understand words; it grasps the flow of sentences. In the NSP objective, BERT is trained to predict if one sentence follows another in a text pair. This helps BERT comprehend the logical connections between sentences, making it a master at understanding paragraphs and longer texts.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Pretraining and MLM</a:t>
            </a:r>
            <a:endParaRPr/>
          </a:p>
        </p:txBody>
      </p:sp>
      <p:sp>
        <p:nvSpPr>
          <p:cNvPr id="648" name="Google Shape;648;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104761"/>
              <a:buFont typeface="Arial"/>
              <a:buNone/>
            </a:pPr>
            <a:r>
              <a:rPr lang="en" sz="1050">
                <a:solidFill>
                  <a:srgbClr val="AA0D91"/>
                </a:solidFill>
                <a:highlight>
                  <a:srgbClr val="F9F9F9"/>
                </a:highlight>
                <a:latin typeface="Courier New"/>
                <a:ea typeface="Courier New"/>
                <a:cs typeface="Courier New"/>
                <a:sym typeface="Courier New"/>
              </a:rPr>
              <a:t>from</a:t>
            </a:r>
            <a:r>
              <a:rPr lang="en" sz="1050">
                <a:solidFill>
                  <a:srgbClr val="242424"/>
                </a:solidFill>
                <a:highlight>
                  <a:srgbClr val="F9F9F9"/>
                </a:highlight>
                <a:latin typeface="Courier New"/>
                <a:ea typeface="Courier New"/>
                <a:cs typeface="Courier New"/>
                <a:sym typeface="Courier New"/>
              </a:rPr>
              <a:t> transformers </a:t>
            </a: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BertForMaskedLM, BertTokenizer</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AA0D91"/>
                </a:solidFill>
                <a:highlight>
                  <a:srgbClr val="F9F9F9"/>
                </a:highlight>
                <a:latin typeface="Courier New"/>
                <a:ea typeface="Courier New"/>
                <a:cs typeface="Courier New"/>
                <a:sym typeface="Courier New"/>
              </a:rPr>
              <a:t>import</a:t>
            </a:r>
            <a:r>
              <a:rPr lang="en" sz="1050">
                <a:solidFill>
                  <a:srgbClr val="242424"/>
                </a:solidFill>
                <a:highlight>
                  <a:srgbClr val="F9F9F9"/>
                </a:highlight>
                <a:latin typeface="Courier New"/>
                <a:ea typeface="Courier New"/>
                <a:cs typeface="Courier New"/>
                <a:sym typeface="Courier New"/>
              </a:rPr>
              <a:t> torch</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tokenizer = BertTokenizer.from_pretrained(</a:t>
            </a:r>
            <a:r>
              <a:rPr lang="en" sz="1050">
                <a:solidFill>
                  <a:srgbClr val="C41A16"/>
                </a:solidFill>
                <a:highlight>
                  <a:srgbClr val="F9F9F9"/>
                </a:highlight>
                <a:latin typeface="Courier New"/>
                <a:ea typeface="Courier New"/>
                <a:cs typeface="Courier New"/>
                <a:sym typeface="Courier New"/>
              </a:rPr>
              <a:t>'bert-base-uncased'</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model = BertForMaskedLM.from_pretrained(</a:t>
            </a:r>
            <a:r>
              <a:rPr lang="en" sz="1050">
                <a:solidFill>
                  <a:srgbClr val="C41A16"/>
                </a:solidFill>
                <a:highlight>
                  <a:srgbClr val="F9F9F9"/>
                </a:highlight>
                <a:latin typeface="Courier New"/>
                <a:ea typeface="Courier New"/>
                <a:cs typeface="Courier New"/>
                <a:sym typeface="Courier New"/>
              </a:rPr>
              <a:t>'bert-base-uncased'</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text = </a:t>
            </a:r>
            <a:r>
              <a:rPr lang="en" sz="1050">
                <a:solidFill>
                  <a:srgbClr val="C41A16"/>
                </a:solidFill>
                <a:highlight>
                  <a:srgbClr val="F9F9F9"/>
                </a:highlight>
                <a:latin typeface="Courier New"/>
                <a:ea typeface="Courier New"/>
                <a:cs typeface="Courier New"/>
                <a:sym typeface="Courier New"/>
              </a:rPr>
              <a:t>"BERT is a powerful language model."</a:t>
            </a:r>
            <a:endParaRPr sz="1050">
              <a:solidFill>
                <a:srgbClr val="C41A16"/>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inputs = tokenizer(text, return_tensors=</a:t>
            </a:r>
            <a:r>
              <a:rPr lang="en" sz="1050">
                <a:solidFill>
                  <a:srgbClr val="C41A16"/>
                </a:solidFill>
                <a:highlight>
                  <a:srgbClr val="F9F9F9"/>
                </a:highlight>
                <a:latin typeface="Courier New"/>
                <a:ea typeface="Courier New"/>
                <a:cs typeface="Courier New"/>
                <a:sym typeface="Courier New"/>
              </a:rPr>
              <a:t>'pt'</a:t>
            </a:r>
            <a:r>
              <a:rPr lang="en" sz="1050">
                <a:solidFill>
                  <a:srgbClr val="242424"/>
                </a:solidFill>
                <a:highlight>
                  <a:srgbClr val="F9F9F9"/>
                </a:highlight>
                <a:latin typeface="Courier New"/>
                <a:ea typeface="Courier New"/>
                <a:cs typeface="Courier New"/>
                <a:sym typeface="Courier New"/>
              </a:rPr>
              <a:t>, padding=</a:t>
            </a:r>
            <a:r>
              <a:rPr lang="en" sz="1050">
                <a:solidFill>
                  <a:srgbClr val="AA0D91"/>
                </a:solidFill>
                <a:highlight>
                  <a:srgbClr val="F9F9F9"/>
                </a:highlight>
                <a:latin typeface="Courier New"/>
                <a:ea typeface="Courier New"/>
                <a:cs typeface="Courier New"/>
                <a:sym typeface="Courier New"/>
              </a:rPr>
              <a:t>True</a:t>
            </a:r>
            <a:r>
              <a:rPr lang="en" sz="1050">
                <a:solidFill>
                  <a:srgbClr val="242424"/>
                </a:solidFill>
                <a:highlight>
                  <a:srgbClr val="F9F9F9"/>
                </a:highlight>
                <a:latin typeface="Courier New"/>
                <a:ea typeface="Courier New"/>
                <a:cs typeface="Courier New"/>
                <a:sym typeface="Courier New"/>
              </a:rPr>
              <a:t>, truncation=</a:t>
            </a:r>
            <a:r>
              <a:rPr lang="en" sz="1050">
                <a:solidFill>
                  <a:srgbClr val="AA0D91"/>
                </a:solidFill>
                <a:highlight>
                  <a:srgbClr val="F9F9F9"/>
                </a:highlight>
                <a:latin typeface="Courier New"/>
                <a:ea typeface="Courier New"/>
                <a:cs typeface="Courier New"/>
                <a:sym typeface="Courier New"/>
              </a:rPr>
              <a:t>True</a:t>
            </a:r>
            <a:r>
              <a:rPr lang="en" sz="1050">
                <a:solidFill>
                  <a:srgbClr val="242424"/>
                </a:solidFill>
                <a:highlight>
                  <a:srgbClr val="F9F9F9"/>
                </a:highlight>
                <a:latin typeface="Courier New"/>
                <a:ea typeface="Courier New"/>
                <a:cs typeface="Courier New"/>
                <a:sym typeface="Courier New"/>
              </a:rPr>
              <a:t>, add_special_tokens=</a:t>
            </a:r>
            <a:r>
              <a:rPr lang="en" sz="1050">
                <a:solidFill>
                  <a:srgbClr val="AA0D91"/>
                </a:solidFill>
                <a:highlight>
                  <a:srgbClr val="F9F9F9"/>
                </a:highlight>
                <a:latin typeface="Courier New"/>
                <a:ea typeface="Courier New"/>
                <a:cs typeface="Courier New"/>
                <a:sym typeface="Courier New"/>
              </a:rPr>
              <a:t>True</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outputs = model(**inputs, labels=inputs[</a:t>
            </a:r>
            <a:r>
              <a:rPr lang="en" sz="1050">
                <a:solidFill>
                  <a:srgbClr val="C41A16"/>
                </a:solidFill>
                <a:highlight>
                  <a:srgbClr val="F9F9F9"/>
                </a:highlight>
                <a:latin typeface="Courier New"/>
                <a:ea typeface="Courier New"/>
                <a:cs typeface="Courier New"/>
                <a:sym typeface="Courier New"/>
              </a:rPr>
              <a:t>'input_ids'</a:t>
            </a:r>
            <a:r>
              <a:rPr lang="en" sz="1050">
                <a:solidFill>
                  <a:srgbClr val="242424"/>
                </a:solidFill>
                <a:highlight>
                  <a:srgbClr val="F9F9F9"/>
                </a:highlight>
                <a:latin typeface="Courier New"/>
                <a:ea typeface="Courier New"/>
                <a:cs typeface="Courier New"/>
                <a:sym typeface="Courier New"/>
              </a:rPr>
              <a:t>])</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0" lvl="0" marL="0" rtl="0" algn="l">
              <a:spcBef>
                <a:spcPts val="1200"/>
              </a:spcBef>
              <a:spcAft>
                <a:spcPts val="0"/>
              </a:spcAft>
              <a:buClr>
                <a:schemeClr val="dk1"/>
              </a:buClr>
              <a:buSzPct val="104761"/>
              <a:buFont typeface="Arial"/>
              <a:buNone/>
            </a:pPr>
            <a:r>
              <a:rPr lang="en" sz="1050">
                <a:solidFill>
                  <a:srgbClr val="242424"/>
                </a:solidFill>
                <a:highlight>
                  <a:srgbClr val="F9F9F9"/>
                </a:highlight>
                <a:latin typeface="Courier New"/>
                <a:ea typeface="Courier New"/>
                <a:cs typeface="Courier New"/>
                <a:sym typeface="Courier New"/>
              </a:rPr>
              <a:t>loss = outputs.loss</a:t>
            </a:r>
            <a:endParaRPr sz="1050">
              <a:solidFill>
                <a:srgbClr val="242424"/>
              </a:solidFill>
              <a:highlight>
                <a:srgbClr val="F9F9F9"/>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5C2699"/>
                </a:solidFill>
                <a:highlight>
                  <a:srgbClr val="F9F9F9"/>
                </a:highlight>
                <a:latin typeface="Courier New"/>
                <a:ea typeface="Courier New"/>
                <a:cs typeface="Courier New"/>
                <a:sym typeface="Courier New"/>
              </a:rPr>
              <a:t>print</a:t>
            </a:r>
            <a:r>
              <a:rPr lang="en" sz="1050">
                <a:solidFill>
                  <a:srgbClr val="242424"/>
                </a:solidFill>
                <a:highlight>
                  <a:srgbClr val="F9F9F9"/>
                </a:highlight>
                <a:latin typeface="Courier New"/>
                <a:ea typeface="Courier New"/>
                <a:cs typeface="Courier New"/>
                <a:sym typeface="Courier New"/>
              </a:rPr>
              <a:t>(loss)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Embeddings</a:t>
            </a:r>
            <a:endParaRPr/>
          </a:p>
        </p:txBody>
      </p:sp>
      <p:pic>
        <p:nvPicPr>
          <p:cNvPr id="654" name="Google Shape;654;p109"/>
          <p:cNvPicPr preferRelativeResize="0"/>
          <p:nvPr/>
        </p:nvPicPr>
        <p:blipFill>
          <a:blip r:embed="rId3">
            <a:alphaModFix/>
          </a:blip>
          <a:stretch>
            <a:fillRect/>
          </a:stretch>
        </p:blipFill>
        <p:spPr>
          <a:xfrm>
            <a:off x="122500" y="1103075"/>
            <a:ext cx="6740474" cy="3705225"/>
          </a:xfrm>
          <a:prstGeom prst="rect">
            <a:avLst/>
          </a:prstGeom>
          <a:noFill/>
          <a:ln>
            <a:noFill/>
          </a:ln>
        </p:spPr>
      </p:pic>
      <p:sp>
        <p:nvSpPr>
          <p:cNvPr id="655" name="Google Shape;655;p109"/>
          <p:cNvSpPr txBox="1"/>
          <p:nvPr/>
        </p:nvSpPr>
        <p:spPr>
          <a:xfrm>
            <a:off x="7057350" y="127100"/>
            <a:ext cx="2086800" cy="46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BERT’s power lies in its ability to represent words in a way that captures their meaning within a specific context.</a:t>
            </a:r>
            <a:endParaRPr sz="1800">
              <a:solidFill>
                <a:schemeClr val="dk2"/>
              </a:solidFill>
            </a:endParaRPr>
          </a:p>
          <a:p>
            <a:pPr indent="0" lvl="0" marL="0" rtl="0" algn="l">
              <a:spcBef>
                <a:spcPts val="0"/>
              </a:spcBef>
              <a:spcAft>
                <a:spcPts val="0"/>
              </a:spcAft>
              <a:buNone/>
            </a:pPr>
            <a:r>
              <a:rPr lang="en" sz="1800">
                <a:solidFill>
                  <a:schemeClr val="dk2"/>
                </a:solidFill>
              </a:rPr>
              <a:t> In this chapter, we’ll unravel BERT’s embeddings, including its contextual word embeddings, WordPiece tokenization, and positional encodings.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Embeddings vs. Contextual Word Embeddings</a:t>
            </a:r>
            <a:endParaRPr/>
          </a:p>
          <a:p>
            <a:pPr indent="0" lvl="0" marL="0" rtl="0" algn="l">
              <a:spcBef>
                <a:spcPts val="0"/>
              </a:spcBef>
              <a:spcAft>
                <a:spcPts val="0"/>
              </a:spcAft>
              <a:buNone/>
            </a:pPr>
            <a:r>
              <a:t/>
            </a:r>
            <a:endParaRPr/>
          </a:p>
        </p:txBody>
      </p:sp>
      <p:sp>
        <p:nvSpPr>
          <p:cNvPr id="661" name="Google Shape;661;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Think of word embeddings as code words for words. BERT takes this a step further with contextual word embeddings. Instead of just having one code word for each word, BERT creates different embeddings for the same word based on its context in a sentence. This way, each word’s representation is more nuanced and informed by the surrounding words.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WordPiece Tokenization: Handling Complex Vocabulary</a:t>
            </a:r>
            <a:endParaRPr/>
          </a:p>
          <a:p>
            <a:pPr indent="0" lvl="0" marL="0" rtl="0" algn="l">
              <a:spcBef>
                <a:spcPts val="0"/>
              </a:spcBef>
              <a:spcAft>
                <a:spcPts val="0"/>
              </a:spcAft>
              <a:buNone/>
            </a:pPr>
            <a:r>
              <a:t/>
            </a:r>
            <a:endParaRPr/>
          </a:p>
        </p:txBody>
      </p:sp>
      <p:sp>
        <p:nvSpPr>
          <p:cNvPr id="667" name="Google Shape;667;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BERT’s vocabulary is like a puzzle made of smaller pieces called subwords. It uses WordPiece tokenization to break down words into these subwords.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This is particularly useful for handling long and complex words, as well as for tackling words it hasn’t seen before.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